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94"/>
  </p:notesMasterIdLst>
  <p:sldIdLst>
    <p:sldId id="694" r:id="rId2"/>
    <p:sldId id="662" r:id="rId3"/>
    <p:sldId id="543" r:id="rId4"/>
    <p:sldId id="545" r:id="rId5"/>
    <p:sldId id="547" r:id="rId6"/>
    <p:sldId id="548" r:id="rId7"/>
    <p:sldId id="549" r:id="rId8"/>
    <p:sldId id="658" r:id="rId9"/>
    <p:sldId id="550" r:id="rId10"/>
    <p:sldId id="551" r:id="rId11"/>
    <p:sldId id="553" r:id="rId12"/>
    <p:sldId id="655" r:id="rId13"/>
    <p:sldId id="554" r:id="rId14"/>
    <p:sldId id="654" r:id="rId15"/>
    <p:sldId id="557" r:id="rId16"/>
    <p:sldId id="559" r:id="rId17"/>
    <p:sldId id="560" r:id="rId18"/>
    <p:sldId id="656" r:id="rId19"/>
    <p:sldId id="562" r:id="rId20"/>
    <p:sldId id="563" r:id="rId21"/>
    <p:sldId id="564" r:id="rId22"/>
    <p:sldId id="566" r:id="rId23"/>
    <p:sldId id="568" r:id="rId24"/>
    <p:sldId id="570" r:id="rId25"/>
    <p:sldId id="657" r:id="rId26"/>
    <p:sldId id="687" r:id="rId27"/>
    <p:sldId id="667" r:id="rId28"/>
    <p:sldId id="571" r:id="rId29"/>
    <p:sldId id="573" r:id="rId30"/>
    <p:sldId id="575" r:id="rId31"/>
    <p:sldId id="577" r:id="rId32"/>
    <p:sldId id="578" r:id="rId33"/>
    <p:sldId id="579" r:id="rId34"/>
    <p:sldId id="580" r:id="rId35"/>
    <p:sldId id="581" r:id="rId36"/>
    <p:sldId id="584" r:id="rId37"/>
    <p:sldId id="664" r:id="rId38"/>
    <p:sldId id="668" r:id="rId39"/>
    <p:sldId id="585" r:id="rId40"/>
    <p:sldId id="586" r:id="rId41"/>
    <p:sldId id="589" r:id="rId42"/>
    <p:sldId id="590" r:id="rId43"/>
    <p:sldId id="591" r:id="rId44"/>
    <p:sldId id="592" r:id="rId45"/>
    <p:sldId id="593" r:id="rId46"/>
    <p:sldId id="594" r:id="rId47"/>
    <p:sldId id="595" r:id="rId48"/>
    <p:sldId id="596" r:id="rId49"/>
    <p:sldId id="597" r:id="rId50"/>
    <p:sldId id="598" r:id="rId51"/>
    <p:sldId id="600" r:id="rId52"/>
    <p:sldId id="601" r:id="rId53"/>
    <p:sldId id="602" r:id="rId54"/>
    <p:sldId id="604" r:id="rId55"/>
    <p:sldId id="605" r:id="rId56"/>
    <p:sldId id="607" r:id="rId57"/>
    <p:sldId id="608" r:id="rId58"/>
    <p:sldId id="691" r:id="rId59"/>
    <p:sldId id="666" r:id="rId60"/>
    <p:sldId id="611" r:id="rId61"/>
    <p:sldId id="612" r:id="rId62"/>
    <p:sldId id="688" r:id="rId63"/>
    <p:sldId id="671" r:id="rId64"/>
    <p:sldId id="614" r:id="rId65"/>
    <p:sldId id="615" r:id="rId66"/>
    <p:sldId id="618" r:id="rId67"/>
    <p:sldId id="617" r:id="rId68"/>
    <p:sldId id="620" r:id="rId69"/>
    <p:sldId id="621" r:id="rId70"/>
    <p:sldId id="622" r:id="rId71"/>
    <p:sldId id="623" r:id="rId72"/>
    <p:sldId id="624" r:id="rId73"/>
    <p:sldId id="629" r:id="rId74"/>
    <p:sldId id="630" r:id="rId75"/>
    <p:sldId id="689" r:id="rId76"/>
    <p:sldId id="672" r:id="rId77"/>
    <p:sldId id="674" r:id="rId78"/>
    <p:sldId id="675" r:id="rId79"/>
    <p:sldId id="676" r:id="rId80"/>
    <p:sldId id="677" r:id="rId81"/>
    <p:sldId id="678" r:id="rId82"/>
    <p:sldId id="679" r:id="rId83"/>
    <p:sldId id="681" r:id="rId84"/>
    <p:sldId id="682" r:id="rId85"/>
    <p:sldId id="683" r:id="rId86"/>
    <p:sldId id="684" r:id="rId87"/>
    <p:sldId id="685" r:id="rId88"/>
    <p:sldId id="690" r:id="rId89"/>
    <p:sldId id="646" r:id="rId90"/>
    <p:sldId id="647" r:id="rId91"/>
    <p:sldId id="648" r:id="rId92"/>
    <p:sldId id="649" r:id="rId93"/>
  </p:sldIdLst>
  <p:sldSz cx="9144000" cy="5715000" type="screen16x1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66"/>
    <a:srgbClr val="00CC66"/>
    <a:srgbClr val="3333FF"/>
    <a:srgbClr val="130A36"/>
    <a:srgbClr val="79710F"/>
    <a:srgbClr val="EEE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32" d="100"/>
          <a:sy n="132" d="100"/>
        </p:scale>
        <p:origin x="936" y="126"/>
      </p:cViewPr>
      <p:guideLst>
        <p:guide orient="horz" pos="180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75" d="100"/>
        <a:sy n="75" d="100"/>
      </p:scale>
      <p:origin x="0" y="54654"/>
    </p:cViewPr>
  </p:sorterViewPr>
  <p:notesViewPr>
    <p:cSldViewPr>
      <p:cViewPr varScale="1">
        <p:scale>
          <a:sx n="83" d="100"/>
          <a:sy n="83" d="100"/>
        </p:scale>
        <p:origin x="-38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6.xml"/><Relationship Id="rId3" Type="http://schemas.openxmlformats.org/officeDocument/2006/relationships/slide" Target="slides/slide80.xml"/><Relationship Id="rId7" Type="http://schemas.openxmlformats.org/officeDocument/2006/relationships/slide" Target="slides/slide85.xml"/><Relationship Id="rId2" Type="http://schemas.openxmlformats.org/officeDocument/2006/relationships/slide" Target="slides/slide79.xml"/><Relationship Id="rId1" Type="http://schemas.openxmlformats.org/officeDocument/2006/relationships/slide" Target="slides/slide78.xml"/><Relationship Id="rId6" Type="http://schemas.openxmlformats.org/officeDocument/2006/relationships/slide" Target="slides/slide84.xml"/><Relationship Id="rId5" Type="http://schemas.openxmlformats.org/officeDocument/2006/relationships/slide" Target="slides/slide83.xml"/><Relationship Id="rId4" Type="http://schemas.openxmlformats.org/officeDocument/2006/relationships/slide" Target="slides/slide81.xml"/><Relationship Id="rId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BB423CB1-EA93-4C7C-9F82-5CC62C95BD5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过渡页1">
    <p:spTree>
      <p:nvGrpSpPr>
        <p:cNvPr id="1" name=""/>
        <p:cNvGrpSpPr/>
        <p:nvPr/>
      </p:nvGrpSpPr>
      <p:grpSpPr>
        <a:xfrm>
          <a:off x="0" y="0"/>
          <a:ext cx="0" cy="0"/>
          <a:chOff x="0" y="0"/>
          <a:chExt cx="0" cy="0"/>
        </a:xfrm>
      </p:grpSpPr>
      <p:sp>
        <p:nvSpPr>
          <p:cNvPr id="2" name="矩形 1"/>
          <p:cNvSpPr/>
          <p:nvPr/>
        </p:nvSpPr>
        <p:spPr>
          <a:xfrm>
            <a:off x="269875" y="0"/>
            <a:ext cx="252413" cy="757238"/>
          </a:xfrm>
          <a:prstGeom prst="rect">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endParaRPr lang="zh-CN" altLang="en-US"/>
          </a:p>
        </p:txBody>
      </p:sp>
      <p:sp>
        <p:nvSpPr>
          <p:cNvPr id="3" name="TextBox 2"/>
          <p:cNvSpPr txBox="1">
            <a:spLocks noChangeArrowheads="1"/>
          </p:cNvSpPr>
          <p:nvPr/>
        </p:nvSpPr>
        <p:spPr bwMode="auto">
          <a:xfrm>
            <a:off x="622300" y="336550"/>
            <a:ext cx="108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zh-CN" altLang="en-US" sz="2000" b="1">
                <a:solidFill>
                  <a:srgbClr val="2907B9"/>
                </a:solidFill>
                <a:latin typeface="微软雅黑" pitchFamily="34" charset="-122"/>
                <a:ea typeface="微软雅黑" pitchFamily="34" charset="-122"/>
              </a:rPr>
              <a:t>过渡页</a:t>
            </a:r>
          </a:p>
        </p:txBody>
      </p:sp>
      <p:sp>
        <p:nvSpPr>
          <p:cNvPr id="4" name="矩形 24"/>
          <p:cNvSpPr>
            <a:spLocks noChangeArrowheads="1"/>
          </p:cNvSpPr>
          <p:nvPr/>
        </p:nvSpPr>
        <p:spPr bwMode="auto">
          <a:xfrm>
            <a:off x="1601788" y="465138"/>
            <a:ext cx="18367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en-US" altLang="zh-CN" sz="1200" b="1" smtClean="0">
                <a:solidFill>
                  <a:srgbClr val="808080"/>
                </a:solidFill>
                <a:ea typeface="微软雅黑" pitchFamily="34" charset="-122"/>
              </a:rPr>
              <a:t>TRANSITION PAGE</a:t>
            </a:r>
            <a:endParaRPr lang="zh-CN" altLang="en-US" sz="1200" b="1" smtClean="0">
              <a:solidFill>
                <a:srgbClr val="808080"/>
              </a:solidFill>
              <a:ea typeface="微软雅黑" pitchFamily="34" charset="-122"/>
            </a:endParaRPr>
          </a:p>
        </p:txBody>
      </p:sp>
      <p:cxnSp>
        <p:nvCxnSpPr>
          <p:cNvPr id="5" name="直接连接符 4"/>
          <p:cNvCxnSpPr/>
          <p:nvPr/>
        </p:nvCxnSpPr>
        <p:spPr>
          <a:xfrm>
            <a:off x="269875" y="757238"/>
            <a:ext cx="32766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377238"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8836025"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145969"/>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目录页">
    <p:bg>
      <p:bgPr>
        <a:solidFill>
          <a:srgbClr val="D9D9D9"/>
        </a:solidFill>
        <a:effectLst/>
      </p:bgPr>
    </p:bg>
    <p:spTree>
      <p:nvGrpSpPr>
        <p:cNvPr id="1" name=""/>
        <p:cNvGrpSpPr/>
        <p:nvPr/>
      </p:nvGrpSpPr>
      <p:grpSpPr>
        <a:xfrm>
          <a:off x="0" y="0"/>
          <a:ext cx="0" cy="0"/>
          <a:chOff x="0" y="0"/>
          <a:chExt cx="0" cy="0"/>
        </a:xfrm>
      </p:grpSpPr>
      <p:sp>
        <p:nvSpPr>
          <p:cNvPr id="2" name="矩形 1"/>
          <p:cNvSpPr/>
          <p:nvPr userDrawn="1"/>
        </p:nvSpPr>
        <p:spPr>
          <a:xfrm>
            <a:off x="5873750" y="-15875"/>
            <a:ext cx="32766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a:p>
        </p:txBody>
      </p:sp>
      <p:grpSp>
        <p:nvGrpSpPr>
          <p:cNvPr id="3" name="组合 2"/>
          <p:cNvGrpSpPr>
            <a:grpSpLocks/>
          </p:cNvGrpSpPr>
          <p:nvPr userDrawn="1"/>
        </p:nvGrpSpPr>
        <p:grpSpPr bwMode="auto">
          <a:xfrm>
            <a:off x="2627313" y="962025"/>
            <a:ext cx="431800" cy="431800"/>
            <a:chOff x="789984" y="220469"/>
            <a:chExt cx="550863" cy="550863"/>
          </a:xfrm>
        </p:grpSpPr>
        <p:sp>
          <p:nvSpPr>
            <p:cNvPr id="4" name="Oval 173"/>
            <p:cNvSpPr>
              <a:spLocks noChangeArrowheads="1"/>
            </p:cNvSpPr>
            <p:nvPr/>
          </p:nvSpPr>
          <p:spPr bwMode="auto">
            <a:xfrm>
              <a:off x="789984" y="220469"/>
              <a:ext cx="550863" cy="550863"/>
            </a:xfrm>
            <a:prstGeom prst="ellipse">
              <a:avLst/>
            </a:prstGeom>
            <a:solidFill>
              <a:srgbClr val="ECBD0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lgn="ctr" eaLnBrk="1" hangingPunct="1">
                <a:spcBef>
                  <a:spcPct val="20000"/>
                </a:spcBef>
                <a:defRPr/>
              </a:pPr>
              <a:endParaRPr lang="zh-CN" altLang="en-US" sz="1350">
                <a:cs typeface="+mn-ea"/>
                <a:sym typeface="+mn-lt"/>
              </a:endParaRPr>
            </a:p>
          </p:txBody>
        </p:sp>
        <p:sp>
          <p:nvSpPr>
            <p:cNvPr id="5" name="Freeform 191"/>
            <p:cNvSpPr>
              <a:spLocks/>
            </p:cNvSpPr>
            <p:nvPr/>
          </p:nvSpPr>
          <p:spPr bwMode="auto">
            <a:xfrm>
              <a:off x="970229" y="307555"/>
              <a:ext cx="243028" cy="376693"/>
            </a:xfrm>
            <a:custGeom>
              <a:avLst/>
              <a:gdLst>
                <a:gd name="T0" fmla="*/ 29 w 80"/>
                <a:gd name="T1" fmla="*/ 6 h 125"/>
                <a:gd name="T2" fmla="*/ 6 w 80"/>
                <a:gd name="T3" fmla="*/ 6 h 125"/>
                <a:gd name="T4" fmla="*/ 6 w 80"/>
                <a:gd name="T5" fmla="*/ 29 h 125"/>
                <a:gd name="T6" fmla="*/ 40 w 80"/>
                <a:gd name="T7" fmla="*/ 63 h 125"/>
                <a:gd name="T8" fmla="*/ 6 w 80"/>
                <a:gd name="T9" fmla="*/ 98 h 125"/>
                <a:gd name="T10" fmla="*/ 6 w 80"/>
                <a:gd name="T11" fmla="*/ 121 h 125"/>
                <a:gd name="T12" fmla="*/ 18 w 80"/>
                <a:gd name="T13" fmla="*/ 125 h 125"/>
                <a:gd name="T14" fmla="*/ 29 w 80"/>
                <a:gd name="T15" fmla="*/ 121 h 125"/>
                <a:gd name="T16" fmla="*/ 75 w 80"/>
                <a:gd name="T17" fmla="*/ 75 h 125"/>
                <a:gd name="T18" fmla="*/ 80 w 80"/>
                <a:gd name="T19" fmla="*/ 63 h 125"/>
                <a:gd name="T20" fmla="*/ 75 w 80"/>
                <a:gd name="T21" fmla="*/ 52 h 125"/>
                <a:gd name="T22" fmla="*/ 29 w 80"/>
                <a:gd name="T23" fmla="*/ 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5">
                  <a:moveTo>
                    <a:pt x="29" y="6"/>
                  </a:moveTo>
                  <a:cubicBezTo>
                    <a:pt x="23" y="0"/>
                    <a:pt x="13" y="0"/>
                    <a:pt x="6" y="6"/>
                  </a:cubicBezTo>
                  <a:cubicBezTo>
                    <a:pt x="0" y="13"/>
                    <a:pt x="0" y="23"/>
                    <a:pt x="6" y="29"/>
                  </a:cubicBezTo>
                  <a:cubicBezTo>
                    <a:pt x="40" y="63"/>
                    <a:pt x="40" y="63"/>
                    <a:pt x="40" y="63"/>
                  </a:cubicBezTo>
                  <a:cubicBezTo>
                    <a:pt x="6" y="98"/>
                    <a:pt x="6" y="98"/>
                    <a:pt x="6" y="98"/>
                  </a:cubicBezTo>
                  <a:cubicBezTo>
                    <a:pt x="0" y="104"/>
                    <a:pt x="0" y="114"/>
                    <a:pt x="6" y="121"/>
                  </a:cubicBezTo>
                  <a:cubicBezTo>
                    <a:pt x="9" y="124"/>
                    <a:pt x="14" y="125"/>
                    <a:pt x="18" y="125"/>
                  </a:cubicBezTo>
                  <a:cubicBezTo>
                    <a:pt x="22" y="125"/>
                    <a:pt x="26" y="124"/>
                    <a:pt x="29" y="121"/>
                  </a:cubicBezTo>
                  <a:cubicBezTo>
                    <a:pt x="75" y="75"/>
                    <a:pt x="75" y="75"/>
                    <a:pt x="75" y="75"/>
                  </a:cubicBezTo>
                  <a:cubicBezTo>
                    <a:pt x="78" y="72"/>
                    <a:pt x="80" y="68"/>
                    <a:pt x="80" y="63"/>
                  </a:cubicBezTo>
                  <a:cubicBezTo>
                    <a:pt x="80" y="59"/>
                    <a:pt x="78" y="55"/>
                    <a:pt x="75" y="52"/>
                  </a:cubicBezTo>
                  <a:lnTo>
                    <a:pt x="2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lgn="ctr" eaLnBrk="1" hangingPunct="1">
                <a:spcBef>
                  <a:spcPct val="20000"/>
                </a:spcBef>
                <a:defRPr/>
              </a:pPr>
              <a:endParaRPr lang="zh-CN" altLang="en-US" sz="1350">
                <a:cs typeface="+mn-ea"/>
                <a:sym typeface="+mn-lt"/>
              </a:endParaRPr>
            </a:p>
          </p:txBody>
        </p:sp>
      </p:grpSp>
      <p:cxnSp>
        <p:nvCxnSpPr>
          <p:cNvPr id="6" name="直接连接符 5"/>
          <p:cNvCxnSpPr/>
          <p:nvPr userDrawn="1"/>
        </p:nvCxnSpPr>
        <p:spPr>
          <a:xfrm>
            <a:off x="0" y="2570163"/>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1874838"/>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p:cNvGrpSpPr>
          <p:nvPr userDrawn="1"/>
        </p:nvGrpSpPr>
        <p:grpSpPr bwMode="auto">
          <a:xfrm>
            <a:off x="2555875" y="5018088"/>
            <a:ext cx="454025" cy="217487"/>
            <a:chOff x="2555776" y="4803998"/>
            <a:chExt cx="309169" cy="144016"/>
          </a:xfrm>
        </p:grpSpPr>
        <p:cxnSp>
          <p:nvCxnSpPr>
            <p:cNvPr id="9" name="直接连接符 8"/>
            <p:cNvCxnSpPr/>
            <p:nvPr/>
          </p:nvCxnSpPr>
          <p:spPr>
            <a:xfrm>
              <a:off x="2555776" y="4803998"/>
              <a:ext cx="309169"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48743" y="4876531"/>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648743" y="4948014"/>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a:spLocks noChangeArrowheads="1"/>
          </p:cNvSpPr>
          <p:nvPr userDrawn="1"/>
        </p:nvSpPr>
        <p:spPr bwMode="auto">
          <a:xfrm>
            <a:off x="755650" y="1930400"/>
            <a:ext cx="244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spcBef>
                <a:spcPct val="20000"/>
              </a:spcBef>
              <a:defRPr sz="3200">
                <a:solidFill>
                  <a:schemeClr val="tx1"/>
                </a:solidFill>
                <a:latin typeface="Arial" panose="020B0604020202020204" pitchFamily="34" charset="0"/>
                <a:ea typeface="宋体" panose="02010600030101010101" pitchFamily="2" charset="-122"/>
              </a:defRPr>
            </a:lvl1pPr>
            <a:lvl2pPr marL="742950" indent="-285750" algn="ctr">
              <a:spcBef>
                <a:spcPct val="20000"/>
              </a:spcBef>
              <a:defRPr sz="3200">
                <a:solidFill>
                  <a:schemeClr val="tx1"/>
                </a:solidFill>
                <a:latin typeface="Arial" panose="020B0604020202020204" pitchFamily="34" charset="0"/>
                <a:ea typeface="宋体" panose="02010600030101010101" pitchFamily="2" charset="-122"/>
              </a:defRPr>
            </a:lvl2pPr>
            <a:lvl3pPr marL="1143000" indent="-228600" algn="ctr">
              <a:spcBef>
                <a:spcPct val="20000"/>
              </a:spcBef>
              <a:defRPr sz="3200">
                <a:solidFill>
                  <a:schemeClr val="tx1"/>
                </a:solidFill>
                <a:latin typeface="Arial" panose="020B0604020202020204" pitchFamily="34" charset="0"/>
                <a:ea typeface="宋体" panose="02010600030101010101" pitchFamily="2" charset="-122"/>
              </a:defRPr>
            </a:lvl3pPr>
            <a:lvl4pPr marL="1600200" indent="-228600" algn="ctr">
              <a:spcBef>
                <a:spcPct val="20000"/>
              </a:spcBef>
              <a:defRPr sz="3200">
                <a:solidFill>
                  <a:schemeClr val="tx1"/>
                </a:solidFill>
                <a:latin typeface="Arial" panose="020B0604020202020204" pitchFamily="34" charset="0"/>
                <a:ea typeface="宋体" panose="02010600030101010101" pitchFamily="2" charset="-122"/>
              </a:defRPr>
            </a:lvl4pPr>
            <a:lvl5pPr marL="2057400" indent="-228600" algn="ctr">
              <a:spcBef>
                <a:spcPct val="20000"/>
              </a:spcBef>
              <a:defRPr sz="32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b="1" smtClean="0">
                <a:solidFill>
                  <a:srgbClr val="595959"/>
                </a:solidFill>
                <a:sym typeface="+mn-lt"/>
              </a:rPr>
              <a:t>CONTENTS</a:t>
            </a:r>
            <a:endParaRPr lang="zh-CN" altLang="en-US" smtClean="0">
              <a:solidFill>
                <a:srgbClr val="595959"/>
              </a:solidFill>
            </a:endParaRPr>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003162"/>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a:xfrm>
            <a:off x="755576" y="5492"/>
            <a:ext cx="8316416" cy="619759"/>
          </a:xfrm>
          <a:prstGeom prst="rect">
            <a:avLst/>
          </a:prstGeom>
        </p:spPr>
        <p:txBody>
          <a:bodyPr anchor="ctr"/>
          <a:lstStyle>
            <a:lvl1pPr algn="l">
              <a:defRPr lang="zh-CN" altLang="en-US" sz="2400" b="1" dirty="0">
                <a:solidFill>
                  <a:schemeClr val="bg1"/>
                </a:solidFill>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a:p>
        </p:txBody>
      </p:sp>
      <p:sp>
        <p:nvSpPr>
          <p:cNvPr id="18" name="内容占位符 17"/>
          <p:cNvSpPr>
            <a:spLocks noGrp="1"/>
          </p:cNvSpPr>
          <p:nvPr>
            <p:ph sz="quarter" idx="10"/>
          </p:nvPr>
        </p:nvSpPr>
        <p:spPr>
          <a:xfrm>
            <a:off x="683568" y="769938"/>
            <a:ext cx="8136582" cy="4319587"/>
          </a:xfrm>
          <a:prstGeom prst="rect">
            <a:avLst/>
          </a:prstGeom>
        </p:spPr>
        <p:txBody>
          <a:bodyPr/>
          <a:lstStyle>
            <a:lvl1pPr marL="266700" indent="-2667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a:defRPr sz="1800">
                <a:solidFill>
                  <a:schemeClr val="bg1">
                    <a:lumMod val="50000"/>
                  </a:schemeClr>
                </a:solidFill>
                <a:latin typeface="微软雅黑" panose="020B0503020204020204" pitchFamily="34" charset="-122"/>
                <a:ea typeface="微软雅黑" panose="020B0503020204020204" pitchFamily="34" charset="-122"/>
              </a:defRPr>
            </a:lvl2pPr>
            <a:lvl3pPr>
              <a:defRPr sz="1600"/>
            </a:lvl3pPr>
            <a:lvl4pPr>
              <a:defRPr sz="1400"/>
            </a:lvl4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extLst>
      <p:ext uri="{BB962C8B-B14F-4D97-AF65-F5344CB8AC3E}">
        <p14:creationId xmlns:p14="http://schemas.microsoft.com/office/powerpoint/2010/main" val="36010519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2"/>
          <p:cNvSpPr txBox="1">
            <a:spLocks noChangeArrowheads="1"/>
          </p:cNvSpPr>
          <p:nvPr userDrawn="1"/>
        </p:nvSpPr>
        <p:spPr bwMode="auto">
          <a:xfrm>
            <a:off x="1228154" y="3577580"/>
            <a:ext cx="1854305" cy="276999"/>
          </a:xfrm>
          <a:prstGeom prst="rect">
            <a:avLst/>
          </a:prstGeom>
          <a:noFill/>
          <a:effectLst>
            <a:reflection blurRad="6350" stA="50000" endA="300" endPos="38500" dist="50800" dir="5400000" sy="-100000" algn="bl" rotWithShape="0"/>
          </a:effectLst>
        </p:spPr>
        <p:txBody>
          <a:bodyPr>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defRPr/>
            </a:pPr>
            <a:r>
              <a:rPr lang="en-US" altLang="zh-CN" sz="1200" smtClean="0">
                <a:solidFill>
                  <a:srgbClr val="FFFF00"/>
                </a:solidFill>
                <a:latin typeface="微软雅黑" pitchFamily="34" charset="-122"/>
                <a:ea typeface="微软雅黑" pitchFamily="34" charset="-122"/>
              </a:rPr>
              <a:t>czlong@scut.edu.cn</a:t>
            </a:r>
            <a:endParaRPr lang="en-GB" altLang="zh-CN" sz="1200" dirty="0">
              <a:solidFill>
                <a:srgbClr val="FFFF00"/>
              </a:solidFill>
              <a:latin typeface="微软雅黑" pitchFamily="34" charset="-122"/>
              <a:ea typeface="微软雅黑" pitchFamily="34" charset="-122"/>
            </a:endParaRPr>
          </a:p>
        </p:txBody>
      </p:sp>
      <p:sp>
        <p:nvSpPr>
          <p:cNvPr id="4" name="TextBox 11"/>
          <p:cNvSpPr txBox="1">
            <a:spLocks noChangeArrowheads="1"/>
          </p:cNvSpPr>
          <p:nvPr userDrawn="1"/>
        </p:nvSpPr>
        <p:spPr bwMode="auto">
          <a:xfrm>
            <a:off x="1252544" y="3178299"/>
            <a:ext cx="2093216" cy="318222"/>
          </a:xfrm>
          <a:prstGeom prst="rect">
            <a:avLst/>
          </a:prstGeom>
          <a:noFill/>
          <a:ln w="9525">
            <a:noFill/>
            <a:miter lim="800000"/>
            <a:headEnd/>
            <a:tailEnd/>
          </a:ln>
        </p:spPr>
        <p:txBody>
          <a:bodyPr lIns="71305" tIns="35652" rIns="71305" bIns="35652">
            <a:spAutoFit/>
          </a:bodyPr>
          <a:lstStyle/>
          <a:p>
            <a:pPr eaLnBrk="1" fontAlgn="auto" hangingPunct="1">
              <a:spcBef>
                <a:spcPts val="0"/>
              </a:spcBef>
              <a:spcAft>
                <a:spcPts val="0"/>
              </a:spcAft>
              <a:defRPr/>
            </a:pPr>
            <a:r>
              <a:rPr lang="zh-CN" altLang="en-US" sz="160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endParaRPr lang="zh-CN" altLang="en-US" sz="1600" dirty="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endParaRP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31913" y="3054350"/>
            <a:ext cx="53641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0216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Lst>
  <p:transition>
    <p:random/>
  </p:transition>
  <p:timing>
    <p:tnLst>
      <p:par>
        <p:cTn id="1" dur="indefinite" restart="never" nodeType="tmRoot"/>
      </p:par>
    </p:tnLst>
  </p:timing>
  <p:txStyles>
    <p:titleStyle>
      <a:lvl1pPr algn="l" defTabSz="712788" rtl="0" eaLnBrk="0" fontAlgn="base" hangingPunct="0">
        <a:spcBef>
          <a:spcPct val="0"/>
        </a:spcBef>
        <a:spcAft>
          <a:spcPct val="0"/>
        </a:spcAft>
        <a:defRPr lang="zh-CN" altLang="en-US" sz="1600" b="1" kern="1200">
          <a:solidFill>
            <a:schemeClr val="bg1"/>
          </a:solidFill>
          <a:latin typeface="微软雅黑" panose="020B0503020204020204" pitchFamily="34" charset="-122"/>
          <a:ea typeface="微软雅黑" panose="020B0503020204020204" pitchFamily="34" charset="-122"/>
          <a:cs typeface="+mn-cs"/>
        </a:defRPr>
      </a:lvl1pPr>
      <a:lvl2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2pPr>
      <a:lvl3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3pPr>
      <a:lvl4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4pPr>
      <a:lvl5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5pPr>
      <a:lvl6pPr marL="4572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6pPr>
      <a:lvl7pPr marL="9144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7pPr>
      <a:lvl8pPr marL="13716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8pPr>
      <a:lvl9pPr marL="18288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9pPr>
    </p:titleStyle>
    <p:bodyStyle>
      <a:lvl1pPr marL="266700" indent="-266700" algn="l" defTabSz="712788" rtl="0" eaLnBrk="0" fontAlgn="base" hangingPunct="0">
        <a:spcBef>
          <a:spcPct val="20000"/>
        </a:spcBef>
        <a:spcAft>
          <a:spcPct val="0"/>
        </a:spcAft>
        <a:buFont typeface="Arial" panose="020B0604020202020204" pitchFamily="34"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panose="020B0604020202020204" pitchFamily="34"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zh-CN"/>
      </a:defPPr>
      <a:lvl1pPr marL="0" algn="l" defTabSz="713049" rtl="0" eaLnBrk="1" latinLnBrk="0" hangingPunct="1">
        <a:defRPr sz="1400" kern="1200">
          <a:solidFill>
            <a:schemeClr val="tx1"/>
          </a:solidFill>
          <a:latin typeface="+mn-lt"/>
          <a:ea typeface="+mn-ea"/>
          <a:cs typeface="+mn-cs"/>
        </a:defRPr>
      </a:lvl1pPr>
      <a:lvl2pPr marL="356525" algn="l" defTabSz="713049" rtl="0" eaLnBrk="1" latinLnBrk="0" hangingPunct="1">
        <a:defRPr sz="1400" kern="1200">
          <a:solidFill>
            <a:schemeClr val="tx1"/>
          </a:solidFill>
          <a:latin typeface="+mn-lt"/>
          <a:ea typeface="+mn-ea"/>
          <a:cs typeface="+mn-cs"/>
        </a:defRPr>
      </a:lvl2pPr>
      <a:lvl3pPr marL="713049" algn="l" defTabSz="713049" rtl="0" eaLnBrk="1" latinLnBrk="0" hangingPunct="1">
        <a:defRPr sz="1400" kern="1200">
          <a:solidFill>
            <a:schemeClr val="tx1"/>
          </a:solidFill>
          <a:latin typeface="+mn-lt"/>
          <a:ea typeface="+mn-ea"/>
          <a:cs typeface="+mn-cs"/>
        </a:defRPr>
      </a:lvl3pPr>
      <a:lvl4pPr marL="1069574" algn="l" defTabSz="713049" rtl="0" eaLnBrk="1" latinLnBrk="0" hangingPunct="1">
        <a:defRPr sz="1400" kern="1200">
          <a:solidFill>
            <a:schemeClr val="tx1"/>
          </a:solidFill>
          <a:latin typeface="+mn-lt"/>
          <a:ea typeface="+mn-ea"/>
          <a:cs typeface="+mn-cs"/>
        </a:defRPr>
      </a:lvl4pPr>
      <a:lvl5pPr marL="1426098" algn="l" defTabSz="713049" rtl="0" eaLnBrk="1" latinLnBrk="0" hangingPunct="1">
        <a:defRPr sz="1400" kern="1200">
          <a:solidFill>
            <a:schemeClr val="tx1"/>
          </a:solidFill>
          <a:latin typeface="+mn-lt"/>
          <a:ea typeface="+mn-ea"/>
          <a:cs typeface="+mn-cs"/>
        </a:defRPr>
      </a:lvl5pPr>
      <a:lvl6pPr marL="1782623" algn="l" defTabSz="713049" rtl="0" eaLnBrk="1" latinLnBrk="0" hangingPunct="1">
        <a:defRPr sz="1400" kern="1200">
          <a:solidFill>
            <a:schemeClr val="tx1"/>
          </a:solidFill>
          <a:latin typeface="+mn-lt"/>
          <a:ea typeface="+mn-ea"/>
          <a:cs typeface="+mn-cs"/>
        </a:defRPr>
      </a:lvl6pPr>
      <a:lvl7pPr marL="2139147" algn="l" defTabSz="713049" rtl="0" eaLnBrk="1" latinLnBrk="0" hangingPunct="1">
        <a:defRPr sz="1400" kern="1200">
          <a:solidFill>
            <a:schemeClr val="tx1"/>
          </a:solidFill>
          <a:latin typeface="+mn-lt"/>
          <a:ea typeface="+mn-ea"/>
          <a:cs typeface="+mn-cs"/>
        </a:defRPr>
      </a:lvl7pPr>
      <a:lvl8pPr marL="2495672" algn="l" defTabSz="713049" rtl="0" eaLnBrk="1" latinLnBrk="0" hangingPunct="1">
        <a:defRPr sz="1400" kern="1200">
          <a:solidFill>
            <a:schemeClr val="tx1"/>
          </a:solidFill>
          <a:latin typeface="+mn-lt"/>
          <a:ea typeface="+mn-ea"/>
          <a:cs typeface="+mn-cs"/>
        </a:defRPr>
      </a:lvl8pPr>
      <a:lvl9pPr marL="2852196" algn="l" defTabSz="7130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p:cNvSpPr txBox="1">
            <a:spLocks noChangeArrowheads="1"/>
          </p:cNvSpPr>
          <p:nvPr/>
        </p:nvSpPr>
        <p:spPr bwMode="auto">
          <a:xfrm>
            <a:off x="1255713" y="1662113"/>
            <a:ext cx="4684712"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000"/>
              </a:lnSpc>
            </a:pPr>
            <a:r>
              <a:rPr lang="zh-CN" altLang="en-US" b="1">
                <a:solidFill>
                  <a:schemeClr val="bg1"/>
                </a:solidFill>
                <a:latin typeface="微软雅黑" panose="020B0503020204020204" pitchFamily="34" charset="-122"/>
                <a:ea typeface="微软雅黑" panose="020B0503020204020204" pitchFamily="34" charset="-122"/>
              </a:rPr>
              <a:t>第</a:t>
            </a:r>
            <a:r>
              <a:rPr lang="en-US" altLang="zh-CN" b="1">
                <a:solidFill>
                  <a:schemeClr val="bg1"/>
                </a:solidFill>
                <a:latin typeface="微软雅黑" panose="020B0503020204020204" pitchFamily="34" charset="-122"/>
                <a:ea typeface="微软雅黑" panose="020B0503020204020204" pitchFamily="34" charset="-122"/>
              </a:rPr>
              <a:t>10</a:t>
            </a:r>
            <a:r>
              <a:rPr lang="zh-CN" altLang="en-US" b="1">
                <a:solidFill>
                  <a:schemeClr val="bg1"/>
                </a:solidFill>
                <a:latin typeface="微软雅黑" panose="020B0503020204020204" pitchFamily="34" charset="-122"/>
                <a:ea typeface="微软雅黑" panose="020B0503020204020204" pitchFamily="34" charset="-122"/>
              </a:rPr>
              <a:t>章</a:t>
            </a:r>
            <a:endParaRPr lang="en-US" altLang="zh-CN" b="1">
              <a:solidFill>
                <a:schemeClr val="bg1"/>
              </a:solidFill>
              <a:latin typeface="微软雅黑" panose="020B0503020204020204" pitchFamily="34" charset="-122"/>
              <a:ea typeface="微软雅黑" panose="020B0503020204020204" pitchFamily="34" charset="-122"/>
            </a:endParaRPr>
          </a:p>
          <a:p>
            <a:pPr eaLnBrk="1" hangingPunct="1">
              <a:lnSpc>
                <a:spcPts val="5000"/>
              </a:lnSpc>
            </a:pPr>
            <a:r>
              <a:rPr lang="zh-CN" altLang="en-US" sz="4400" b="1">
                <a:solidFill>
                  <a:schemeClr val="bg1"/>
                </a:solidFill>
                <a:latin typeface="微软雅黑" panose="020B0503020204020204" pitchFamily="34" charset="-122"/>
                <a:ea typeface="微软雅黑" panose="020B0503020204020204" pitchFamily="34" charset="-122"/>
              </a:rPr>
              <a:t>数据库恢复技术</a:t>
            </a:r>
          </a:p>
        </p:txBody>
      </p:sp>
      <p:sp>
        <p:nvSpPr>
          <p:cNvPr id="6147" name="AutoShape 12" descr="https://spliffmobile.com/download/blue-technology-4669.jpg"/>
          <p:cNvSpPr>
            <a:spLocks noChangeAspect="1" noChangeArrowheads="1"/>
          </p:cNvSpPr>
          <p:nvPr/>
        </p:nvSpPr>
        <p:spPr bwMode="auto">
          <a:xfrm>
            <a:off x="0"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75" fill="hold"/>
                                        <p:tgtEl>
                                          <p:spTgt spid="9"/>
                                        </p:tgtEl>
                                        <p:attrNameLst>
                                          <p:attrName>ppt_x</p:attrName>
                                        </p:attrNameLst>
                                      </p:cBhvr>
                                      <p:tavLst>
                                        <p:tav tm="0">
                                          <p:val>
                                            <p:strVal val="#ppt_x"/>
                                          </p:val>
                                        </p:tav>
                                        <p:tav tm="100000">
                                          <p:val>
                                            <p:strVal val="#ppt_x"/>
                                          </p:val>
                                        </p:tav>
                                      </p:tavLst>
                                    </p:anim>
                                    <p:anim calcmode="lin" valueType="num">
                                      <p:cBhvr additive="base">
                                        <p:cTn id="8" dur="75"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2" name="Rectangle 4"/>
          <p:cNvSpPr>
            <a:spLocks noChangeArrowheads="1"/>
          </p:cNvSpPr>
          <p:nvPr/>
        </p:nvSpPr>
        <p:spPr bwMode="auto">
          <a:xfrm>
            <a:off x="755650" y="757238"/>
            <a:ext cx="7383463" cy="3908425"/>
          </a:xfrm>
          <a:prstGeom prst="rect">
            <a:avLst/>
          </a:prstGeom>
          <a:ln>
            <a:prstDash val="dash"/>
            <a:miter lim="800000"/>
            <a:headEnd/>
            <a:tailEnd/>
          </a:ln>
          <a:extLst/>
        </p:spPr>
        <p:txBody>
          <a:bodyPr lIns="71305" tIns="35652" rIns="71305" bIns="35652">
            <a:spAutoFit/>
          </a:bodyPr>
          <a:lstStyle/>
          <a:p>
            <a:pPr marL="285750" indent="-285750" defTabSz="713049" eaLnBrk="1" hangingPunct="1">
              <a:lnSpc>
                <a:spcPct val="129000"/>
              </a:lnSpc>
              <a:spcBef>
                <a:spcPct val="20000"/>
              </a:spcBef>
              <a:spcAft>
                <a:spcPts val="468"/>
              </a:spcAft>
              <a:buFont typeface="Wingdings" panose="05000000000000000000" pitchFamily="2" charset="2"/>
              <a:buChar char="l"/>
              <a:defRPr/>
            </a:pPr>
            <a:r>
              <a:rPr lang="zh-CN" altLang="en-US" sz="2000">
                <a:solidFill>
                  <a:schemeClr val="tx1">
                    <a:lumMod val="50000"/>
                    <a:lumOff val="50000"/>
                  </a:schemeClr>
                </a:solidFill>
                <a:latin typeface="微软雅黑" pitchFamily="34" charset="-122"/>
                <a:ea typeface="微软雅黑" pitchFamily="34" charset="-122"/>
              </a:rPr>
              <a:t>原子</a:t>
            </a:r>
            <a:r>
              <a:rPr lang="zh-CN" altLang="en-US" sz="2000" dirty="0">
                <a:solidFill>
                  <a:schemeClr val="tx1">
                    <a:lumMod val="50000"/>
                    <a:lumOff val="50000"/>
                  </a:schemeClr>
                </a:solidFill>
                <a:latin typeface="微软雅黑" pitchFamily="34" charset="-122"/>
                <a:ea typeface="微软雅黑" pitchFamily="34" charset="-122"/>
              </a:rPr>
              <a:t>性：一个事务中的操作要么都做，要么都不做事务是不可拆分的。</a:t>
            </a:r>
          </a:p>
          <a:p>
            <a:pPr marL="577850" lvl="1" indent="-222250" defTabSz="712788" eaLnBrk="1" hangingPunct="1">
              <a:spcBef>
                <a:spcPct val="20000"/>
              </a:spcBef>
              <a:buFont typeface="Arial" pitchFamily="34" charset="0"/>
              <a:buChar char="–"/>
              <a:defRPr/>
            </a:pPr>
            <a:r>
              <a:rPr lang="zh-CN" altLang="en-US" sz="1800" dirty="0">
                <a:latin typeface="+mn-lt"/>
                <a:ea typeface="+mn-ea"/>
              </a:rPr>
              <a:t>事务必须以 </a:t>
            </a:r>
            <a:r>
              <a:rPr lang="en-US" altLang="zh-CN" sz="1800">
                <a:latin typeface="+mn-lt"/>
                <a:ea typeface="+mn-ea"/>
              </a:rPr>
              <a:t>Commit/Rollback </a:t>
            </a:r>
            <a:r>
              <a:rPr lang="zh-CN" altLang="en-US" sz="1800">
                <a:latin typeface="+mn-lt"/>
                <a:ea typeface="+mn-ea"/>
              </a:rPr>
              <a:t>结束</a:t>
            </a:r>
            <a:endParaRPr lang="en-US" altLang="zh-CN" sz="1800">
              <a:latin typeface="+mn-lt"/>
              <a:ea typeface="+mn-ea"/>
            </a:endParaRPr>
          </a:p>
          <a:p>
            <a:pPr marL="577850" lvl="1" indent="-222250" defTabSz="712788" eaLnBrk="1" hangingPunct="1">
              <a:spcBef>
                <a:spcPct val="20000"/>
              </a:spcBef>
              <a:buFont typeface="Arial" pitchFamily="34" charset="0"/>
              <a:buChar char="–"/>
              <a:defRPr/>
            </a:pPr>
            <a:endParaRPr lang="en-US" altLang="zh-CN" sz="1800" dirty="0">
              <a:latin typeface="+mn-lt"/>
              <a:ea typeface="+mn-ea"/>
            </a:endParaRPr>
          </a:p>
          <a:p>
            <a:pPr marL="285750" indent="-285750" defTabSz="713049" eaLnBrk="1" hangingPunct="1">
              <a:lnSpc>
                <a:spcPct val="129000"/>
              </a:lnSpc>
              <a:spcBef>
                <a:spcPct val="20000"/>
              </a:spcBef>
              <a:spcAft>
                <a:spcPts val="468"/>
              </a:spcAft>
              <a:buFont typeface="Wingdings" panose="05000000000000000000" pitchFamily="2" charset="2"/>
              <a:buChar char="l"/>
              <a:defRPr/>
            </a:pPr>
            <a:r>
              <a:rPr lang="zh-CN" altLang="en-US" sz="2000" dirty="0">
                <a:solidFill>
                  <a:schemeClr val="tx1">
                    <a:lumMod val="50000"/>
                    <a:lumOff val="50000"/>
                  </a:schemeClr>
                </a:solidFill>
                <a:latin typeface="微软雅黑" pitchFamily="34" charset="-122"/>
                <a:ea typeface="微软雅黑" pitchFamily="34" charset="-122"/>
              </a:rPr>
              <a:t>一致性：使数据库从一个一致性状态变到另一个一致性状态。单独运行的事务，必须保证保持数据库的一致状态。一致性与原子性密切相关。</a:t>
            </a:r>
            <a:endParaRPr lang="en-US" altLang="zh-CN" sz="2000" dirty="0">
              <a:solidFill>
                <a:schemeClr val="tx1">
                  <a:lumMod val="50000"/>
                  <a:lumOff val="50000"/>
                </a:schemeClr>
              </a:solidFill>
              <a:latin typeface="微软雅黑" pitchFamily="34" charset="-122"/>
              <a:ea typeface="微软雅黑" pitchFamily="34" charset="-122"/>
            </a:endParaRPr>
          </a:p>
          <a:p>
            <a:pPr marL="577850" lvl="1" indent="-222250" defTabSz="712788" eaLnBrk="1" hangingPunct="1">
              <a:spcBef>
                <a:spcPct val="20000"/>
              </a:spcBef>
              <a:buFont typeface="Arial" pitchFamily="34" charset="0"/>
              <a:buChar char="–"/>
              <a:defRPr/>
            </a:pPr>
            <a:r>
              <a:rPr lang="zh-CN" altLang="en-US" sz="1800" dirty="0">
                <a:latin typeface="+mn-lt"/>
                <a:ea typeface="+mn-ea"/>
              </a:rPr>
              <a:t>一致性状态：数据库中只包含成功事务提交的结果</a:t>
            </a:r>
            <a:endParaRPr lang="en-US" altLang="zh-CN" sz="1800" dirty="0">
              <a:latin typeface="+mn-lt"/>
              <a:ea typeface="+mn-ea"/>
            </a:endParaRPr>
          </a:p>
          <a:p>
            <a:pPr marL="577850" lvl="1" indent="-222250" defTabSz="712788" eaLnBrk="1" hangingPunct="1">
              <a:spcBef>
                <a:spcPct val="20000"/>
              </a:spcBef>
              <a:buFont typeface="Arial" pitchFamily="34" charset="0"/>
              <a:buChar char="–"/>
              <a:defRPr/>
            </a:pPr>
            <a:r>
              <a:rPr lang="zh-CN" altLang="en-US" sz="1800" dirty="0">
                <a:latin typeface="+mn-lt"/>
                <a:ea typeface="+mn-ea"/>
              </a:rPr>
              <a:t>不一致状态：数据库中包含失败事务的结果</a:t>
            </a:r>
            <a:endParaRPr lang="en-US" altLang="zh-CN" sz="1800" dirty="0">
              <a:latin typeface="+mn-lt"/>
              <a:ea typeface="+mn-ea"/>
            </a:endParaRPr>
          </a:p>
          <a:p>
            <a:pPr marL="577850" lvl="1" indent="-222250" defTabSz="712788" eaLnBrk="1" hangingPunct="1">
              <a:spcBef>
                <a:spcPct val="20000"/>
              </a:spcBef>
              <a:buFont typeface="Arial" pitchFamily="34" charset="0"/>
              <a:buChar char="–"/>
              <a:defRPr/>
            </a:pPr>
            <a:r>
              <a:rPr lang="zh-CN" altLang="en-US" sz="1800" dirty="0">
                <a:latin typeface="+mn-lt"/>
                <a:ea typeface="+mn-ea"/>
              </a:rPr>
              <a:t>假如数据库的状态满足所有的完整性约束，就说该数据库是</a:t>
            </a:r>
            <a:r>
              <a:rPr lang="zh-CN" altLang="en-US" sz="1800">
                <a:latin typeface="+mn-lt"/>
                <a:ea typeface="+mn-ea"/>
              </a:rPr>
              <a:t>一致的 </a:t>
            </a:r>
            <a:endParaRPr lang="zh-CN" altLang="en-US" sz="1800" dirty="0">
              <a:latin typeface="+mn-lt"/>
              <a:ea typeface="+mn-ea"/>
            </a:endParaRPr>
          </a:p>
        </p:txBody>
      </p:sp>
      <p:sp>
        <p:nvSpPr>
          <p:cNvPr id="15363"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a:t>
            </a:r>
            <a:r>
              <a:rPr lang="en-US" altLang="zh-CN" smtClean="0"/>
              <a:t>ACID</a:t>
            </a:r>
            <a:r>
              <a:rPr smtClean="0"/>
              <a:t>特性</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一致性与原子性</a:t>
            </a:r>
          </a:p>
        </p:txBody>
      </p:sp>
      <p:sp>
        <p:nvSpPr>
          <p:cNvPr id="11267" name="Rectangle 3"/>
          <p:cNvSpPr>
            <a:spLocks noGrp="1" noChangeArrowheads="1"/>
          </p:cNvSpPr>
          <p:nvPr>
            <p:ph sz="quarter" idx="10"/>
          </p:nvPr>
        </p:nvSpPr>
        <p:spPr>
          <a:xfrm>
            <a:off x="684213" y="769938"/>
            <a:ext cx="8135937" cy="2906712"/>
          </a:xfrm>
          <a:ln>
            <a:prstDash val="dash"/>
            <a:miter lim="800000"/>
            <a:headEnd/>
            <a:tailEnd/>
          </a:ln>
        </p:spPr>
        <p:txBody>
          <a:bodyPr lIns="71305" tIns="35652" rIns="71305" bIns="35652">
            <a:spAutoFit/>
          </a:bodyPr>
          <a:lstStyle/>
          <a:p>
            <a:pPr marL="0" indent="0" defTabSz="713049" eaLnBrk="1" hangingPunct="1">
              <a:lnSpc>
                <a:spcPct val="129000"/>
              </a:lnSpc>
              <a:spcAft>
                <a:spcPts val="468"/>
              </a:spcAft>
              <a:buFont typeface="Wingdings" panose="05000000000000000000" pitchFamily="2" charset="2"/>
              <a:buNone/>
              <a:defRPr/>
            </a:pPr>
            <a:r>
              <a:rPr lang="zh-CN" altLang="en-US" dirty="0">
                <a:solidFill>
                  <a:schemeClr val="tx1">
                    <a:lumMod val="50000"/>
                    <a:lumOff val="50000"/>
                  </a:schemeClr>
                </a:solidFill>
              </a:rPr>
              <a:t>银行转帐：从帐号</a:t>
            </a:r>
            <a:r>
              <a:rPr lang="en-US" altLang="zh-CN" dirty="0">
                <a:solidFill>
                  <a:schemeClr val="tx1">
                    <a:lumMod val="50000"/>
                    <a:lumOff val="50000"/>
                  </a:schemeClr>
                </a:solidFill>
              </a:rPr>
              <a:t>A</a:t>
            </a:r>
            <a:r>
              <a:rPr lang="zh-CN" altLang="en-US" dirty="0">
                <a:solidFill>
                  <a:schemeClr val="tx1">
                    <a:lumMod val="50000"/>
                    <a:lumOff val="50000"/>
                  </a:schemeClr>
                </a:solidFill>
              </a:rPr>
              <a:t>（</a:t>
            </a:r>
            <a:r>
              <a:rPr lang="en-US" altLang="zh-CN" dirty="0">
                <a:solidFill>
                  <a:schemeClr val="tx1">
                    <a:lumMod val="50000"/>
                    <a:lumOff val="50000"/>
                  </a:schemeClr>
                </a:solidFill>
              </a:rPr>
              <a:t>30</a:t>
            </a:r>
            <a:r>
              <a:rPr lang="zh-CN" altLang="en-US" dirty="0">
                <a:solidFill>
                  <a:schemeClr val="tx1">
                    <a:lumMod val="50000"/>
                    <a:lumOff val="50000"/>
                  </a:schemeClr>
                </a:solidFill>
              </a:rPr>
              <a:t>万）中取出</a:t>
            </a:r>
            <a:r>
              <a:rPr lang="en-US" altLang="zh-CN" dirty="0">
                <a:solidFill>
                  <a:schemeClr val="tx1">
                    <a:lumMod val="50000"/>
                    <a:lumOff val="50000"/>
                  </a:schemeClr>
                </a:solidFill>
              </a:rPr>
              <a:t>10</a:t>
            </a:r>
            <a:r>
              <a:rPr lang="zh-CN" altLang="en-US" dirty="0">
                <a:solidFill>
                  <a:schemeClr val="tx1">
                    <a:lumMod val="50000"/>
                    <a:lumOff val="50000"/>
                  </a:schemeClr>
                </a:solidFill>
              </a:rPr>
              <a:t>万元，存入帐号</a:t>
            </a:r>
            <a:r>
              <a:rPr lang="en-US" altLang="zh-CN" dirty="0">
                <a:solidFill>
                  <a:schemeClr val="tx1">
                    <a:lumMod val="50000"/>
                    <a:lumOff val="50000"/>
                  </a:schemeClr>
                </a:solidFill>
              </a:rPr>
              <a:t>B</a:t>
            </a:r>
            <a:r>
              <a:rPr lang="zh-CN" altLang="en-US" dirty="0">
                <a:solidFill>
                  <a:schemeClr val="tx1">
                    <a:lumMod val="50000"/>
                    <a:lumOff val="50000"/>
                  </a:schemeClr>
                </a:solidFill>
              </a:rPr>
              <a:t>（</a:t>
            </a:r>
            <a:r>
              <a:rPr lang="en-US" altLang="zh-CN" dirty="0">
                <a:solidFill>
                  <a:schemeClr val="tx1">
                    <a:lumMod val="50000"/>
                    <a:lumOff val="50000"/>
                  </a:schemeClr>
                </a:solidFill>
              </a:rPr>
              <a:t>20</a:t>
            </a:r>
            <a:r>
              <a:rPr lang="zh-CN" altLang="en-US" dirty="0">
                <a:solidFill>
                  <a:schemeClr val="tx1">
                    <a:lumMod val="50000"/>
                    <a:lumOff val="50000"/>
                  </a:schemeClr>
                </a:solidFill>
              </a:rPr>
              <a:t>万）。</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定义</a:t>
            </a:r>
            <a:r>
              <a:rPr lang="zh-CN" altLang="en-US" dirty="0">
                <a:solidFill>
                  <a:schemeClr val="tx1">
                    <a:lumMod val="50000"/>
                    <a:lumOff val="50000"/>
                  </a:schemeClr>
                </a:solidFill>
              </a:rPr>
              <a:t>一个事务，该事务包括两个操作</a:t>
            </a:r>
          </a:p>
          <a:p>
            <a:pPr lvl="1" eaLnBrk="1" hangingPunct="1">
              <a:defRPr/>
            </a:pPr>
            <a:r>
              <a:rPr lang="en-US" altLang="zh-CN" dirty="0"/>
              <a:t>A = A - 10</a:t>
            </a:r>
          </a:p>
          <a:p>
            <a:pPr lvl="1" eaLnBrk="1" hangingPunct="1">
              <a:defRPr/>
            </a:pPr>
            <a:r>
              <a:rPr lang="en-US" altLang="zh-CN" dirty="0"/>
              <a:t>B = B + 10</a:t>
            </a:r>
          </a:p>
          <a:p>
            <a:pPr marL="285750" indent="-285750" defTabSz="713049" eaLnBrk="1" hangingPunct="1">
              <a:lnSpc>
                <a:spcPct val="129000"/>
              </a:lnSpc>
              <a:spcAft>
                <a:spcPts val="468"/>
              </a:spcAft>
              <a:defRPr/>
            </a:pPr>
            <a:r>
              <a:rPr lang="zh-CN" altLang="en-US" dirty="0">
                <a:solidFill>
                  <a:schemeClr val="tx1">
                    <a:lumMod val="50000"/>
                    <a:lumOff val="50000"/>
                  </a:schemeClr>
                </a:solidFill>
              </a:rPr>
              <a:t>这两个操作要么全做，要么全不做</a:t>
            </a:r>
          </a:p>
          <a:p>
            <a:pPr lvl="1" eaLnBrk="1" hangingPunct="1">
              <a:defRPr/>
            </a:pPr>
            <a:r>
              <a:rPr lang="zh-CN" altLang="en-US" dirty="0"/>
              <a:t>全做或者全不做，数据库都处于一致性状态。</a:t>
            </a:r>
          </a:p>
          <a:p>
            <a:pPr lvl="1" eaLnBrk="1" hangingPunct="1">
              <a:defRPr/>
            </a:pPr>
            <a:r>
              <a:rPr lang="zh-CN" altLang="en-US" dirty="0"/>
              <a:t>如果只做一个操作，数据库就处于不一致性状态。</a:t>
            </a:r>
          </a:p>
        </p:txBody>
      </p:sp>
      <p:pic>
        <p:nvPicPr>
          <p:cNvPr id="22538" name="Picture 10"/>
          <p:cNvPicPr>
            <a:picLocks noChangeAspect="1" noChangeArrowheads="1"/>
          </p:cNvPicPr>
          <p:nvPr/>
        </p:nvPicPr>
        <p:blipFill>
          <a:blip r:embed="rId2"/>
          <a:srcRect/>
          <a:stretch>
            <a:fillRect/>
          </a:stretch>
        </p:blipFill>
        <p:spPr bwMode="auto">
          <a:xfrm>
            <a:off x="6659563" y="3505200"/>
            <a:ext cx="2344737" cy="17256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一致性与原子性不遵循的后果</a:t>
            </a:r>
          </a:p>
        </p:txBody>
      </p:sp>
      <p:sp>
        <p:nvSpPr>
          <p:cNvPr id="13314" name="Rectangle 3"/>
          <p:cNvSpPr>
            <a:spLocks noGrp="1" noChangeArrowheads="1"/>
          </p:cNvSpPr>
          <p:nvPr>
            <p:ph sz="quarter" idx="10"/>
          </p:nvPr>
        </p:nvSpPr>
        <p:spPr>
          <a:xfrm>
            <a:off x="684213" y="769938"/>
            <a:ext cx="8135937" cy="4152900"/>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dirty="0">
                <a:solidFill>
                  <a:schemeClr val="tx1">
                    <a:lumMod val="50000"/>
                    <a:lumOff val="50000"/>
                  </a:schemeClr>
                </a:solidFill>
              </a:rPr>
              <a:t>飞机订票系统中的一个活动序列：</a:t>
            </a:r>
            <a:endParaRPr lang="en-US" altLang="zh-CN" dirty="0">
              <a:solidFill>
                <a:schemeClr val="tx1">
                  <a:lumMod val="50000"/>
                  <a:lumOff val="50000"/>
                </a:schemeClr>
              </a:solidFill>
            </a:endParaRPr>
          </a:p>
          <a:p>
            <a:pPr marL="698500" lvl="1" indent="-342900" eaLnBrk="1" hangingPunct="1">
              <a:buFont typeface="+mj-ea"/>
              <a:buAutoNum type="circleNumDbPlain"/>
              <a:defRPr/>
            </a:pPr>
            <a:r>
              <a:rPr lang="zh-CN" altLang="en-US" smtClean="0"/>
              <a:t>甲售票点</a:t>
            </a:r>
            <a:r>
              <a:rPr lang="zh-CN" altLang="en-US" dirty="0"/>
              <a:t>读出某航班的机票余额</a:t>
            </a:r>
            <a:r>
              <a:rPr lang="en-US" altLang="zh-CN" dirty="0"/>
              <a:t>=16</a:t>
            </a:r>
            <a:r>
              <a:rPr lang="zh-CN" altLang="en-US" dirty="0"/>
              <a:t>；</a:t>
            </a:r>
            <a:endParaRPr lang="en-US" altLang="zh-CN" dirty="0"/>
          </a:p>
          <a:p>
            <a:pPr marL="698500" lvl="1" indent="-342900" eaLnBrk="1" hangingPunct="1">
              <a:buFont typeface="+mj-ea"/>
              <a:buAutoNum type="circleNumDbPlain"/>
              <a:defRPr/>
            </a:pPr>
            <a:r>
              <a:rPr lang="zh-CN" altLang="en-US" smtClean="0"/>
              <a:t>乙</a:t>
            </a:r>
            <a:r>
              <a:rPr lang="zh-CN" altLang="en-US" dirty="0"/>
              <a:t>售票点读出同一航班的机票余额也为</a:t>
            </a:r>
            <a:r>
              <a:rPr lang="en-US" altLang="zh-CN" dirty="0"/>
              <a:t>16</a:t>
            </a:r>
            <a:r>
              <a:rPr lang="zh-CN" altLang="en-US" dirty="0"/>
              <a:t>；</a:t>
            </a:r>
            <a:endParaRPr lang="en-US" altLang="zh-CN" dirty="0"/>
          </a:p>
          <a:p>
            <a:pPr marL="698500" lvl="1" indent="-342900" eaLnBrk="1" hangingPunct="1">
              <a:buFont typeface="+mj-ea"/>
              <a:buAutoNum type="circleNumDbPlain"/>
              <a:defRPr/>
            </a:pPr>
            <a:r>
              <a:rPr lang="zh-CN" altLang="en-US" smtClean="0"/>
              <a:t>甲</a:t>
            </a:r>
            <a:r>
              <a:rPr lang="zh-CN" altLang="en-US" dirty="0"/>
              <a:t>售票点卖出一张机票，修改余额为</a:t>
            </a:r>
            <a:r>
              <a:rPr lang="en-US" altLang="zh-CN" dirty="0"/>
              <a:t>15</a:t>
            </a:r>
            <a:r>
              <a:rPr lang="zh-CN" altLang="en-US" dirty="0"/>
              <a:t>，并把</a:t>
            </a:r>
            <a:r>
              <a:rPr lang="en-US" altLang="zh-CN" dirty="0"/>
              <a:t>A</a:t>
            </a:r>
            <a:r>
              <a:rPr lang="zh-CN" altLang="en-US" dirty="0"/>
              <a:t>写回数据库；</a:t>
            </a:r>
            <a:endParaRPr lang="en-US" altLang="zh-CN" dirty="0"/>
          </a:p>
          <a:p>
            <a:pPr marL="698500" lvl="1" indent="-342900" eaLnBrk="1" hangingPunct="1">
              <a:buFont typeface="+mj-ea"/>
              <a:buAutoNum type="circleNumDbPlain"/>
              <a:defRPr/>
            </a:pPr>
            <a:r>
              <a:rPr lang="zh-CN" altLang="en-US" smtClean="0"/>
              <a:t>乙</a:t>
            </a:r>
            <a:r>
              <a:rPr lang="zh-CN" altLang="en-US" dirty="0"/>
              <a:t>售票点也卖出一张机票，也修改余额为</a:t>
            </a:r>
            <a:r>
              <a:rPr lang="en-US" altLang="zh-CN" dirty="0"/>
              <a:t>15</a:t>
            </a:r>
            <a:r>
              <a:rPr lang="zh-CN" altLang="en-US" dirty="0"/>
              <a:t>，并把</a:t>
            </a:r>
            <a:r>
              <a:rPr lang="en-US" altLang="zh-CN" dirty="0"/>
              <a:t>A</a:t>
            </a:r>
            <a:r>
              <a:rPr lang="zh-CN" altLang="en-US" dirty="0"/>
              <a:t>写回数据库。</a:t>
            </a:r>
            <a:br>
              <a:rPr lang="zh-CN" altLang="en-US" dirty="0"/>
            </a:br>
            <a:r>
              <a:rPr lang="zh-CN" altLang="en-US" dirty="0"/>
              <a:t></a:t>
            </a:r>
            <a:endParaRPr lang="en-US" altLang="zh-CN" dirty="0"/>
          </a:p>
          <a:p>
            <a:pPr marL="355600" lvl="1" indent="0" eaLnBrk="1" hangingPunct="1">
              <a:buFont typeface="Arial" panose="020B0604020202020204" pitchFamily="34" charset="0"/>
              <a:buNone/>
              <a:defRPr/>
            </a:pPr>
            <a:r>
              <a:rPr lang="zh-CN" altLang="en-US" smtClean="0">
                <a:solidFill>
                  <a:srgbClr val="FF0000"/>
                </a:solidFill>
              </a:rPr>
              <a:t>甲</a:t>
            </a:r>
            <a:r>
              <a:rPr lang="zh-CN" altLang="en-US" dirty="0">
                <a:solidFill>
                  <a:srgbClr val="FF0000"/>
                </a:solidFill>
              </a:rPr>
              <a:t>： </a:t>
            </a:r>
            <a:r>
              <a:rPr lang="en-US" altLang="zh-CN" dirty="0">
                <a:solidFill>
                  <a:srgbClr val="FF0000"/>
                </a:solidFill>
              </a:rPr>
              <a:t>read(A</a:t>
            </a:r>
            <a:r>
              <a:rPr lang="en-US" altLang="zh-CN">
                <a:solidFill>
                  <a:srgbClr val="FF0000"/>
                </a:solidFill>
              </a:rPr>
              <a:t>);      </a:t>
            </a:r>
            <a:r>
              <a:rPr lang="en-US" altLang="zh-CN" smtClean="0">
                <a:solidFill>
                  <a:srgbClr val="FF0000"/>
                </a:solidFill>
              </a:rPr>
              <a:t> </a:t>
            </a:r>
            <a:r>
              <a:rPr lang="zh-CN" altLang="en-US" smtClean="0">
                <a:solidFill>
                  <a:srgbClr val="FF0000"/>
                </a:solidFill>
              </a:rPr>
              <a:t>乙</a:t>
            </a:r>
            <a:r>
              <a:rPr lang="zh-CN" altLang="en-US" dirty="0">
                <a:solidFill>
                  <a:srgbClr val="FF0000"/>
                </a:solidFill>
              </a:rPr>
              <a:t>： </a:t>
            </a:r>
            <a:r>
              <a:rPr lang="en-US" altLang="zh-CN" dirty="0">
                <a:solidFill>
                  <a:srgbClr val="FF0000"/>
                </a:solidFill>
              </a:rPr>
              <a:t>read(A);</a:t>
            </a:r>
            <a:r>
              <a:rPr lang="en-US" altLang="zh-CN">
                <a:solidFill>
                  <a:srgbClr val="FF0000"/>
                </a:solidFill>
              </a:rPr>
              <a:t/>
            </a:r>
            <a:br>
              <a:rPr lang="en-US" altLang="zh-CN">
                <a:solidFill>
                  <a:srgbClr val="FF0000"/>
                </a:solidFill>
              </a:rPr>
            </a:br>
            <a:r>
              <a:rPr lang="zh-CN" altLang="en-US" smtClean="0">
                <a:solidFill>
                  <a:srgbClr val="FF0000"/>
                </a:solidFill>
              </a:rPr>
              <a:t>甲</a:t>
            </a:r>
            <a:r>
              <a:rPr lang="zh-CN" altLang="en-US" dirty="0">
                <a:solidFill>
                  <a:srgbClr val="FF0000"/>
                </a:solidFill>
              </a:rPr>
              <a:t>： </a:t>
            </a:r>
            <a:r>
              <a:rPr lang="en-US" altLang="zh-CN" dirty="0">
                <a:solidFill>
                  <a:srgbClr val="FF0000"/>
                </a:solidFill>
              </a:rPr>
              <a:t>A := A - 1;   </a:t>
            </a:r>
            <a:r>
              <a:rPr lang="zh-CN" altLang="en-US" dirty="0">
                <a:solidFill>
                  <a:srgbClr val="FF0000"/>
                </a:solidFill>
              </a:rPr>
              <a:t>乙： </a:t>
            </a:r>
            <a:r>
              <a:rPr lang="en-US" altLang="zh-CN" dirty="0">
                <a:solidFill>
                  <a:srgbClr val="FF0000"/>
                </a:solidFill>
              </a:rPr>
              <a:t>A := A - 1;</a:t>
            </a:r>
            <a:r>
              <a:rPr lang="en-US" altLang="zh-CN">
                <a:solidFill>
                  <a:srgbClr val="FF0000"/>
                </a:solidFill>
              </a:rPr>
              <a:t/>
            </a:r>
            <a:br>
              <a:rPr lang="en-US" altLang="zh-CN">
                <a:solidFill>
                  <a:srgbClr val="FF0000"/>
                </a:solidFill>
              </a:rPr>
            </a:br>
            <a:r>
              <a:rPr lang="zh-CN" altLang="en-US" smtClean="0">
                <a:solidFill>
                  <a:srgbClr val="FF0000"/>
                </a:solidFill>
              </a:rPr>
              <a:t>甲： </a:t>
            </a:r>
            <a:r>
              <a:rPr lang="en-US" altLang="zh-CN" dirty="0">
                <a:solidFill>
                  <a:srgbClr val="FF0000"/>
                </a:solidFill>
              </a:rPr>
              <a:t>write(A</a:t>
            </a:r>
            <a:r>
              <a:rPr lang="en-US" altLang="zh-CN">
                <a:solidFill>
                  <a:srgbClr val="FF0000"/>
                </a:solidFill>
              </a:rPr>
              <a:t>);     </a:t>
            </a:r>
            <a:r>
              <a:rPr lang="en-US" altLang="zh-CN" smtClean="0">
                <a:solidFill>
                  <a:srgbClr val="FF0000"/>
                </a:solidFill>
              </a:rPr>
              <a:t> </a:t>
            </a:r>
            <a:r>
              <a:rPr lang="zh-CN" altLang="en-US" smtClean="0">
                <a:solidFill>
                  <a:srgbClr val="FF0000"/>
                </a:solidFill>
              </a:rPr>
              <a:t>乙</a:t>
            </a:r>
            <a:r>
              <a:rPr lang="zh-CN" altLang="en-US" dirty="0">
                <a:solidFill>
                  <a:srgbClr val="FF0000"/>
                </a:solidFill>
              </a:rPr>
              <a:t>： </a:t>
            </a:r>
            <a:r>
              <a:rPr lang="en-US" altLang="zh-CN">
                <a:solidFill>
                  <a:srgbClr val="FF0000"/>
                </a:solidFill>
              </a:rPr>
              <a:t>write(A</a:t>
            </a:r>
            <a:r>
              <a:rPr lang="en-US" altLang="zh-CN" smtClean="0">
                <a:solidFill>
                  <a:srgbClr val="FF0000"/>
                </a:solidFill>
              </a:rPr>
              <a:t>);</a:t>
            </a:r>
            <a:endParaRPr lang="en-US" altLang="zh-CN" smtClean="0"/>
          </a:p>
          <a:p>
            <a:pPr marL="285750" indent="-285750" defTabSz="713049" eaLnBrk="1" hangingPunct="1">
              <a:lnSpc>
                <a:spcPct val="129000"/>
              </a:lnSpc>
              <a:spcAft>
                <a:spcPts val="468"/>
              </a:spcAft>
              <a:defRPr/>
            </a:pPr>
            <a:r>
              <a:rPr lang="zh-CN" altLang="en-US" sz="1800" smtClean="0">
                <a:solidFill>
                  <a:schemeClr val="tx1">
                    <a:lumMod val="50000"/>
                    <a:lumOff val="50000"/>
                  </a:schemeClr>
                </a:solidFill>
              </a:rPr>
              <a:t>结果：卖出了两张机票，数据库中机票余额只减少</a:t>
            </a:r>
            <a:r>
              <a:rPr lang="en-US" altLang="zh-CN" sz="1800" smtClean="0">
                <a:solidFill>
                  <a:schemeClr val="tx1">
                    <a:lumMod val="50000"/>
                    <a:lumOff val="50000"/>
                  </a:schemeClr>
                </a:solidFill>
              </a:rPr>
              <a:t>1</a:t>
            </a:r>
            <a:r>
              <a:rPr lang="zh-CN" altLang="en-US" sz="1800" smtClean="0">
                <a:solidFill>
                  <a:schemeClr val="tx1">
                    <a:lumMod val="50000"/>
                    <a:lumOff val="50000"/>
                  </a:schemeClr>
                </a:solidFill>
              </a:rPr>
              <a:t>张。原因是甲乙售票过程是交叉进行的。因此，要把甲乙售票点的操作放在两个事务中，一个执行完了才能执行另一个。 </a:t>
            </a:r>
            <a:endParaRPr lang="zh-CN" altLang="en-US" sz="1800"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Rectangle 4" descr="深色横线"/>
          <p:cNvSpPr>
            <a:spLocks noChangeArrowheads="1"/>
          </p:cNvSpPr>
          <p:nvPr/>
        </p:nvSpPr>
        <p:spPr bwMode="auto">
          <a:xfrm>
            <a:off x="755650" y="769938"/>
            <a:ext cx="7681913" cy="1497012"/>
          </a:xfrm>
          <a:prstGeom prst="rect">
            <a:avLst/>
          </a:prstGeom>
          <a:ln>
            <a:prstDash val="dash"/>
            <a:miter lim="800000"/>
            <a:headEnd/>
            <a:tailEnd/>
          </a:ln>
          <a:extLst/>
        </p:spPr>
        <p:txBody>
          <a:bodyPr lIns="71305" tIns="35652" rIns="71305" bIns="35652">
            <a:spAutoFit/>
          </a:bodyPr>
          <a:lstStyle/>
          <a:p>
            <a:pPr marL="285750" indent="-285750" defTabSz="713049" eaLnBrk="1" hangingPunct="1">
              <a:lnSpc>
                <a:spcPct val="129000"/>
              </a:lnSpc>
              <a:spcBef>
                <a:spcPct val="20000"/>
              </a:spcBef>
              <a:spcAft>
                <a:spcPts val="468"/>
              </a:spcAft>
              <a:buFont typeface="Wingdings" panose="05000000000000000000" pitchFamily="2" charset="2"/>
              <a:buChar char="l"/>
              <a:defRPr/>
            </a:pPr>
            <a:r>
              <a:rPr lang="zh-CN" altLang="en-US" sz="1800">
                <a:solidFill>
                  <a:schemeClr val="tx1">
                    <a:lumMod val="50000"/>
                    <a:lumOff val="50000"/>
                  </a:schemeClr>
                </a:solidFill>
                <a:latin typeface="微软雅黑" pitchFamily="34" charset="-122"/>
                <a:ea typeface="微软雅黑" pitchFamily="34" charset="-122"/>
              </a:rPr>
              <a:t>隔离</a:t>
            </a:r>
            <a:r>
              <a:rPr lang="zh-CN" altLang="en-US" sz="1800" dirty="0">
                <a:solidFill>
                  <a:schemeClr val="tx1">
                    <a:lumMod val="50000"/>
                    <a:lumOff val="50000"/>
                  </a:schemeClr>
                </a:solidFill>
                <a:latin typeface="微软雅黑" pitchFamily="34" charset="-122"/>
                <a:ea typeface="微软雅黑" pitchFamily="34" charset="-122"/>
              </a:rPr>
              <a:t>性：一个事务的执行不被其它事务干扰，并发不影响事务的执行。</a:t>
            </a:r>
          </a:p>
          <a:p>
            <a:pPr marL="577850" lvl="1" indent="-222250" defTabSz="712788" eaLnBrk="1" hangingPunct="1">
              <a:spcBef>
                <a:spcPct val="20000"/>
              </a:spcBef>
              <a:buFont typeface="Arial" pitchFamily="34" charset="0"/>
              <a:buChar char="–"/>
              <a:defRPr/>
            </a:pPr>
            <a:r>
              <a:rPr lang="zh-CN" altLang="en-US" sz="1600" dirty="0">
                <a:latin typeface="+mn-lt"/>
                <a:ea typeface="+mn-ea"/>
              </a:rPr>
              <a:t>一个事务内部的操作及使用的数据对其他并发事务是隔离的。</a:t>
            </a:r>
          </a:p>
          <a:p>
            <a:pPr marL="577850" lvl="1" indent="-222250" defTabSz="712788" eaLnBrk="1" hangingPunct="1">
              <a:spcBef>
                <a:spcPct val="20000"/>
              </a:spcBef>
              <a:buFont typeface="Arial" pitchFamily="34" charset="0"/>
              <a:buChar char="–"/>
              <a:defRPr/>
            </a:pPr>
            <a:r>
              <a:rPr lang="zh-CN" altLang="en-US" sz="1600" dirty="0">
                <a:latin typeface="+mn-lt"/>
                <a:ea typeface="+mn-ea"/>
              </a:rPr>
              <a:t>并发执行的各个事务之间不能互相干扰。</a:t>
            </a:r>
          </a:p>
          <a:p>
            <a:pPr marL="285750" indent="-285750" defTabSz="713049" eaLnBrk="1" hangingPunct="1">
              <a:lnSpc>
                <a:spcPct val="129000"/>
              </a:lnSpc>
              <a:spcBef>
                <a:spcPct val="20000"/>
              </a:spcBef>
              <a:spcAft>
                <a:spcPts val="468"/>
              </a:spcAft>
              <a:buFont typeface="Wingdings" panose="05000000000000000000" pitchFamily="2" charset="2"/>
              <a:buChar char="l"/>
              <a:defRPr/>
            </a:pPr>
            <a:r>
              <a:rPr lang="zh-CN" altLang="en-US" sz="1800" dirty="0">
                <a:solidFill>
                  <a:schemeClr val="tx1">
                    <a:lumMod val="50000"/>
                    <a:lumOff val="50000"/>
                  </a:schemeClr>
                </a:solidFill>
                <a:latin typeface="微软雅黑" pitchFamily="34" charset="-122"/>
                <a:ea typeface="微软雅黑" pitchFamily="34" charset="-122"/>
              </a:rPr>
              <a:t>由数据库系统的并发控制管理机制负责</a:t>
            </a:r>
          </a:p>
        </p:txBody>
      </p:sp>
      <p:sp>
        <p:nvSpPr>
          <p:cNvPr id="18435" name="Rectangle 5"/>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事务的隔离性</a:t>
            </a:r>
          </a:p>
        </p:txBody>
      </p:sp>
      <p:pic>
        <p:nvPicPr>
          <p:cNvPr id="18436" name="Picture 16" descr="http://images.cnblogs.com/cnblogs_com/lxconan/201110/20111020003812767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352675"/>
            <a:ext cx="56578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https://ss0.bdstatic.com/70cFvHSh_Q1YnxGkpoWK1HF6hhy/it/u=1390338633,2566541151&amp;fm=11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7338" y="2352675"/>
            <a:ext cx="3857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8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050"/>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事务的持续性</a:t>
            </a:r>
          </a:p>
        </p:txBody>
      </p:sp>
      <p:sp>
        <p:nvSpPr>
          <p:cNvPr id="455684" name="Rectangle 2052" descr="深色横线"/>
          <p:cNvSpPr>
            <a:spLocks noChangeArrowheads="1"/>
          </p:cNvSpPr>
          <p:nvPr/>
        </p:nvSpPr>
        <p:spPr bwMode="auto">
          <a:xfrm>
            <a:off x="755650" y="736600"/>
            <a:ext cx="7848600" cy="2481263"/>
          </a:xfrm>
          <a:prstGeom prst="rect">
            <a:avLst/>
          </a:prstGeom>
          <a:ln>
            <a:prstDash val="dash"/>
            <a:miter lim="800000"/>
            <a:headEnd/>
            <a:tailEnd/>
          </a:ln>
          <a:extLst/>
        </p:spPr>
        <p:txBody>
          <a:bodyPr lIns="71305" tIns="35652" rIns="71305" bIns="35652">
            <a:spAutoFit/>
          </a:bodyPr>
          <a:lstStyle/>
          <a:p>
            <a:pPr marL="285750" indent="-285750" defTabSz="713049" eaLnBrk="1" hangingPunct="1">
              <a:lnSpc>
                <a:spcPct val="129000"/>
              </a:lnSpc>
              <a:spcBef>
                <a:spcPct val="20000"/>
              </a:spcBef>
              <a:spcAft>
                <a:spcPts val="468"/>
              </a:spcAft>
              <a:buFont typeface="Wingdings" panose="05000000000000000000" pitchFamily="2" charset="2"/>
              <a:buChar char="l"/>
              <a:defRPr/>
            </a:pPr>
            <a:r>
              <a:rPr lang="zh-CN" altLang="en-US" sz="2000" dirty="0">
                <a:solidFill>
                  <a:schemeClr val="tx1">
                    <a:lumMod val="50000"/>
                    <a:lumOff val="50000"/>
                  </a:schemeClr>
                </a:solidFill>
                <a:latin typeface="微软雅黑" pitchFamily="34" charset="-122"/>
                <a:ea typeface="微软雅黑" pitchFamily="34" charset="-122"/>
              </a:rPr>
              <a:t>持续性：一个事务一旦提交，它对数据库的改变应是永久性的，接下来的其它操作或故障不应该对其执行结果有任何影响。</a:t>
            </a:r>
          </a:p>
          <a:p>
            <a:pPr marL="577850" lvl="1" indent="-222250" defTabSz="712788" eaLnBrk="1" hangingPunct="1">
              <a:spcBef>
                <a:spcPct val="20000"/>
              </a:spcBef>
              <a:buFont typeface="Arial" pitchFamily="34" charset="0"/>
              <a:buChar char="–"/>
              <a:defRPr/>
            </a:pPr>
            <a:r>
              <a:rPr lang="zh-CN" altLang="en-US" sz="1800" dirty="0">
                <a:latin typeface="+mn-lt"/>
                <a:ea typeface="+mn-ea"/>
              </a:rPr>
              <a:t>由数据库系统的恢复管理机制负责；</a:t>
            </a:r>
          </a:p>
          <a:p>
            <a:pPr marL="577850" lvl="1" indent="-222250" defTabSz="712788" eaLnBrk="1" hangingPunct="1">
              <a:spcBef>
                <a:spcPct val="20000"/>
              </a:spcBef>
              <a:buFont typeface="Arial" pitchFamily="34" charset="0"/>
              <a:buChar char="–"/>
              <a:defRPr/>
            </a:pPr>
            <a:r>
              <a:rPr lang="zh-CN" altLang="en-US" sz="1800" dirty="0">
                <a:latin typeface="+mn-lt"/>
                <a:ea typeface="+mn-ea"/>
              </a:rPr>
              <a:t>持久性意味着当系统或介质发生故障时，确保已提交事务的更新不能丢失。即一旦一个事务提交，</a:t>
            </a:r>
            <a:r>
              <a:rPr lang="en-US" altLang="zh-CN" sz="1800" dirty="0">
                <a:latin typeface="+mn-lt"/>
                <a:ea typeface="+mn-ea"/>
              </a:rPr>
              <a:t>DBMS</a:t>
            </a:r>
            <a:r>
              <a:rPr lang="zh-CN" altLang="en-US" sz="1800" dirty="0">
                <a:latin typeface="+mn-lt"/>
                <a:ea typeface="+mn-ea"/>
              </a:rPr>
              <a:t>保证它对数据库中数据的改变应该是永久性的，耐得住任何系统故障。</a:t>
            </a:r>
          </a:p>
          <a:p>
            <a:pPr marL="577850" lvl="1" indent="-222250" defTabSz="712788" eaLnBrk="1" hangingPunct="1">
              <a:spcBef>
                <a:spcPct val="20000"/>
              </a:spcBef>
              <a:buFont typeface="Arial" pitchFamily="34" charset="0"/>
              <a:buChar char="–"/>
              <a:defRPr/>
            </a:pPr>
            <a:r>
              <a:rPr lang="zh-CN" altLang="en-US" sz="1800" dirty="0">
                <a:latin typeface="+mn-lt"/>
                <a:ea typeface="+mn-ea"/>
              </a:rPr>
              <a:t>持久性通过事务日志、数据库备份和恢复来保证。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事务的特性 </a:t>
            </a:r>
          </a:p>
        </p:txBody>
      </p:sp>
      <p:sp>
        <p:nvSpPr>
          <p:cNvPr id="17411" name="Rectangle 3"/>
          <p:cNvSpPr>
            <a:spLocks noGrp="1" noChangeArrowheads="1"/>
          </p:cNvSpPr>
          <p:nvPr>
            <p:ph sz="quarter" idx="10"/>
          </p:nvPr>
        </p:nvSpPr>
        <p:spPr>
          <a:xfrm>
            <a:off x="757238"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保证事务</a:t>
            </a:r>
            <a:r>
              <a:rPr lang="en-US" altLang="zh-CN">
                <a:solidFill>
                  <a:schemeClr val="tx1">
                    <a:lumMod val="50000"/>
                    <a:lumOff val="50000"/>
                  </a:schemeClr>
                </a:solidFill>
              </a:rPr>
              <a:t>ACID</a:t>
            </a:r>
            <a:r>
              <a:rPr lang="zh-CN" altLang="en-US">
                <a:solidFill>
                  <a:schemeClr val="tx1">
                    <a:lumMod val="50000"/>
                    <a:lumOff val="50000"/>
                  </a:schemeClr>
                </a:solidFill>
              </a:rPr>
              <a:t>特性是事务处理的任务</a:t>
            </a:r>
          </a:p>
          <a:p>
            <a:pPr marL="285750" indent="-285750" defTabSz="713049" eaLnBrk="1" hangingPunct="1">
              <a:lnSpc>
                <a:spcPct val="129000"/>
              </a:lnSpc>
              <a:spcAft>
                <a:spcPts val="468"/>
              </a:spcAft>
              <a:defRPr/>
            </a:pPr>
            <a:r>
              <a:rPr lang="zh-CN" altLang="en-US">
                <a:solidFill>
                  <a:schemeClr val="tx1">
                    <a:lumMod val="50000"/>
                    <a:lumOff val="50000"/>
                  </a:schemeClr>
                </a:solidFill>
              </a:rPr>
              <a:t>破坏事务</a:t>
            </a:r>
            <a:r>
              <a:rPr lang="en-US" altLang="zh-CN">
                <a:solidFill>
                  <a:schemeClr val="tx1">
                    <a:lumMod val="50000"/>
                    <a:lumOff val="50000"/>
                  </a:schemeClr>
                </a:solidFill>
              </a:rPr>
              <a:t>ACID</a:t>
            </a:r>
            <a:r>
              <a:rPr lang="zh-CN" altLang="en-US">
                <a:solidFill>
                  <a:schemeClr val="tx1">
                    <a:lumMod val="50000"/>
                    <a:lumOff val="50000"/>
                  </a:schemeClr>
                </a:solidFill>
              </a:rPr>
              <a:t>特性的因素</a:t>
            </a:r>
          </a:p>
          <a:p>
            <a:pPr lvl="1" eaLnBrk="1" hangingPunct="1">
              <a:defRPr/>
            </a:pPr>
            <a:r>
              <a:rPr lang="zh-CN" altLang="en-US"/>
              <a:t>多个事务并行运行时，不同事务的操作交叉执行</a:t>
            </a:r>
          </a:p>
          <a:p>
            <a:pPr lvl="1" eaLnBrk="1" hangingPunct="1">
              <a:defRPr/>
            </a:pPr>
            <a:r>
              <a:rPr lang="zh-CN" altLang="en-US"/>
              <a:t>事务在运行过程中被强行停止</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数据库故障</a:t>
            </a:r>
          </a:p>
        </p:txBody>
      </p:sp>
      <p:sp>
        <p:nvSpPr>
          <p:cNvPr id="1843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故障是不可避免的</a:t>
            </a:r>
          </a:p>
          <a:p>
            <a:pPr lvl="1" eaLnBrk="1" hangingPunct="1">
              <a:defRPr/>
            </a:pPr>
            <a:r>
              <a:rPr lang="zh-CN" altLang="en-US"/>
              <a:t>计算机硬件故障</a:t>
            </a:r>
          </a:p>
          <a:p>
            <a:pPr lvl="1" eaLnBrk="1" hangingPunct="1">
              <a:defRPr/>
            </a:pPr>
            <a:r>
              <a:rPr lang="zh-CN" altLang="en-US"/>
              <a:t>系统软件和应用软件的错误</a:t>
            </a:r>
          </a:p>
          <a:p>
            <a:pPr lvl="1" eaLnBrk="1" hangingPunct="1">
              <a:defRPr/>
            </a:pPr>
            <a:r>
              <a:rPr lang="zh-CN" altLang="en-US"/>
              <a:t>操作员的失误</a:t>
            </a:r>
          </a:p>
          <a:p>
            <a:pPr lvl="1" eaLnBrk="1" hangingPunct="1">
              <a:defRPr/>
            </a:pPr>
            <a:r>
              <a:rPr lang="zh-CN" altLang="en-US"/>
              <a:t>恶意的破坏</a:t>
            </a:r>
          </a:p>
          <a:p>
            <a:pPr marL="285750" indent="-285750" defTabSz="713049" eaLnBrk="1" hangingPunct="1">
              <a:lnSpc>
                <a:spcPct val="129000"/>
              </a:lnSpc>
              <a:spcAft>
                <a:spcPts val="468"/>
              </a:spcAft>
              <a:defRPr/>
            </a:pPr>
            <a:r>
              <a:rPr lang="zh-CN" altLang="en-US">
                <a:solidFill>
                  <a:schemeClr val="tx1">
                    <a:lumMod val="50000"/>
                    <a:lumOff val="50000"/>
                  </a:schemeClr>
                </a:solidFill>
              </a:rPr>
              <a:t>故障的影响</a:t>
            </a:r>
          </a:p>
          <a:p>
            <a:pPr lvl="1" eaLnBrk="1" hangingPunct="1">
              <a:defRPr/>
            </a:pPr>
            <a:r>
              <a:rPr lang="zh-CN" altLang="en-US"/>
              <a:t>运行事务非正常中断</a:t>
            </a:r>
          </a:p>
          <a:p>
            <a:pPr lvl="1" eaLnBrk="1" hangingPunct="1">
              <a:defRPr/>
            </a:pPr>
            <a:r>
              <a:rPr lang="zh-CN" altLang="en-US"/>
              <a:t>破坏数据库</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数据库恢复概述</a:t>
            </a:r>
          </a:p>
        </p:txBody>
      </p:sp>
      <p:sp>
        <p:nvSpPr>
          <p:cNvPr id="19459"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数据库管理系统对故障的对策</a:t>
            </a:r>
          </a:p>
          <a:p>
            <a:pPr lvl="1" eaLnBrk="1" hangingPunct="1">
              <a:defRPr/>
            </a:pPr>
            <a:r>
              <a:rPr lang="en-US" altLang="zh-CN"/>
              <a:t>DBMS</a:t>
            </a:r>
            <a:r>
              <a:rPr lang="zh-CN" altLang="en-US"/>
              <a:t>提供恢复子系统</a:t>
            </a:r>
          </a:p>
          <a:p>
            <a:pPr lvl="1" eaLnBrk="1" hangingPunct="1">
              <a:defRPr/>
            </a:pPr>
            <a:r>
              <a:rPr lang="zh-CN" altLang="en-US"/>
              <a:t>保证故障发生后，能把数据库中的数据从错误状态恢复到某种逻辑一致的状态</a:t>
            </a:r>
          </a:p>
          <a:p>
            <a:pPr lvl="1" eaLnBrk="1" hangingPunct="1">
              <a:defRPr/>
            </a:pPr>
            <a:r>
              <a:rPr lang="zh-CN" altLang="en-US"/>
              <a:t>保证事务</a:t>
            </a:r>
            <a:r>
              <a:rPr lang="en-US" altLang="zh-CN"/>
              <a:t>ACID</a:t>
            </a:r>
            <a:r>
              <a:rPr lang="zh-CN" altLang="en-US"/>
              <a:t>特性</a:t>
            </a:r>
          </a:p>
          <a:p>
            <a:pPr marL="285750" indent="-285750" defTabSz="713049" eaLnBrk="1" hangingPunct="1">
              <a:lnSpc>
                <a:spcPct val="129000"/>
              </a:lnSpc>
              <a:spcAft>
                <a:spcPts val="468"/>
              </a:spcAft>
              <a:defRPr/>
            </a:pPr>
            <a:r>
              <a:rPr lang="zh-CN" altLang="en-US">
                <a:solidFill>
                  <a:schemeClr val="tx1">
                    <a:lumMod val="50000"/>
                    <a:lumOff val="50000"/>
                  </a:schemeClr>
                </a:solidFill>
              </a:rPr>
              <a:t>恢复技术是衡量系统优劣的重要指标</a:t>
            </a:r>
          </a:p>
          <a:p>
            <a:pPr marL="285750" indent="-285750" defTabSz="713049" eaLnBrk="1" hangingPunct="1">
              <a:lnSpc>
                <a:spcPct val="129000"/>
              </a:lnSpc>
              <a:spcAft>
                <a:spcPts val="468"/>
              </a:spcAft>
              <a:defRPr/>
            </a:pPr>
            <a:r>
              <a:rPr lang="zh-CN" altLang="en-US">
                <a:solidFill>
                  <a:schemeClr val="tx1">
                    <a:lumMod val="50000"/>
                    <a:lumOff val="50000"/>
                  </a:schemeClr>
                </a:solidFill>
              </a:rPr>
              <a:t>数据库的恢复</a:t>
            </a:r>
            <a:r>
              <a:rPr lang="zh-CN" altLang="en-US" smtClean="0">
                <a:solidFill>
                  <a:schemeClr val="tx1">
                    <a:lumMod val="50000"/>
                    <a:lumOff val="50000"/>
                  </a:schemeClr>
                </a:solidFill>
              </a:rPr>
              <a:t>：把</a:t>
            </a:r>
            <a:r>
              <a:rPr lang="zh-CN" altLang="en-US">
                <a:solidFill>
                  <a:schemeClr val="tx1">
                    <a:lumMod val="50000"/>
                    <a:lumOff val="50000"/>
                  </a:schemeClr>
                </a:solidFill>
              </a:rPr>
              <a:t>数据库从错误状态恢复到某一已知的正确状态。</a:t>
            </a:r>
          </a:p>
          <a:p>
            <a:pPr marL="285750" indent="-285750" defTabSz="713049" eaLnBrk="1" hangingPunct="1">
              <a:lnSpc>
                <a:spcPct val="1290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故障的种类</a:t>
            </a:r>
          </a:p>
        </p:txBody>
      </p:sp>
      <p:sp>
        <p:nvSpPr>
          <p:cNvPr id="20482" name="Rectangle 3075"/>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事务内部故障</a:t>
            </a:r>
          </a:p>
          <a:p>
            <a:pPr marL="285750" indent="-285750" defTabSz="713049" eaLnBrk="1" hangingPunct="1">
              <a:lnSpc>
                <a:spcPct val="129000"/>
              </a:lnSpc>
              <a:spcAft>
                <a:spcPts val="468"/>
              </a:spcAft>
              <a:defRPr/>
            </a:pPr>
            <a:r>
              <a:rPr lang="zh-CN" altLang="en-US">
                <a:solidFill>
                  <a:schemeClr val="tx1">
                    <a:lumMod val="50000"/>
                    <a:lumOff val="50000"/>
                  </a:schemeClr>
                </a:solidFill>
              </a:rPr>
              <a:t>系统故障</a:t>
            </a:r>
          </a:p>
          <a:p>
            <a:pPr marL="285750" indent="-285750" defTabSz="713049" eaLnBrk="1" hangingPunct="1">
              <a:lnSpc>
                <a:spcPct val="129000"/>
              </a:lnSpc>
              <a:spcAft>
                <a:spcPts val="468"/>
              </a:spcAft>
              <a:defRPr/>
            </a:pPr>
            <a:r>
              <a:rPr lang="zh-CN" altLang="en-US">
                <a:solidFill>
                  <a:schemeClr val="tx1">
                    <a:lumMod val="50000"/>
                    <a:lumOff val="50000"/>
                  </a:schemeClr>
                </a:solidFill>
              </a:rPr>
              <a:t>介质故障</a:t>
            </a:r>
          </a:p>
          <a:p>
            <a:pPr marL="285750" indent="-285750" defTabSz="713049" eaLnBrk="1" hangingPunct="1">
              <a:lnSpc>
                <a:spcPct val="129000"/>
              </a:lnSpc>
              <a:spcAft>
                <a:spcPts val="468"/>
              </a:spcAft>
              <a:defRPr/>
            </a:pPr>
            <a:r>
              <a:rPr lang="zh-CN" altLang="en-US">
                <a:solidFill>
                  <a:schemeClr val="tx1">
                    <a:lumMod val="50000"/>
                    <a:lumOff val="50000"/>
                  </a:schemeClr>
                </a:solidFill>
              </a:rPr>
              <a:t>计算机病毒</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smtClean="0"/>
              <a:t>1</a:t>
            </a:r>
            <a:r>
              <a:rPr smtClean="0"/>
              <a:t>）事务故障</a:t>
            </a:r>
          </a:p>
        </p:txBody>
      </p:sp>
      <p:sp>
        <p:nvSpPr>
          <p:cNvPr id="2150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什么是事务故障</a:t>
            </a:r>
          </a:p>
          <a:p>
            <a:pPr lvl="1" eaLnBrk="1" hangingPunct="1">
              <a:defRPr/>
            </a:pPr>
            <a:r>
              <a:rPr lang="zh-CN" altLang="en-US"/>
              <a:t>某个事务在运行过程中由于种种原因未运行至正常终止点就夭折了</a:t>
            </a:r>
          </a:p>
          <a:p>
            <a:pPr marL="285750" indent="-285750" defTabSz="713049" eaLnBrk="1" hangingPunct="1">
              <a:lnSpc>
                <a:spcPct val="129000"/>
              </a:lnSpc>
              <a:spcAft>
                <a:spcPts val="468"/>
              </a:spcAft>
              <a:defRPr/>
            </a:pPr>
            <a:r>
              <a:rPr lang="zh-CN" altLang="en-US">
                <a:solidFill>
                  <a:schemeClr val="tx1">
                    <a:lumMod val="50000"/>
                    <a:lumOff val="50000"/>
                  </a:schemeClr>
                </a:solidFill>
              </a:rPr>
              <a:t>事务故障的常见原因</a:t>
            </a:r>
          </a:p>
          <a:p>
            <a:pPr lvl="1" eaLnBrk="1" hangingPunct="1">
              <a:defRPr/>
            </a:pPr>
            <a:r>
              <a:rPr lang="zh-CN" altLang="en-US"/>
              <a:t>输入数据有误</a:t>
            </a:r>
          </a:p>
          <a:p>
            <a:pPr lvl="1" eaLnBrk="1" hangingPunct="1">
              <a:defRPr/>
            </a:pPr>
            <a:r>
              <a:rPr lang="zh-CN" altLang="en-US"/>
              <a:t>运算溢出</a:t>
            </a:r>
          </a:p>
          <a:p>
            <a:pPr lvl="1" eaLnBrk="1" hangingPunct="1">
              <a:defRPr/>
            </a:pPr>
            <a:r>
              <a:rPr lang="zh-CN" altLang="en-US"/>
              <a:t>违反了某些完整性限制</a:t>
            </a:r>
          </a:p>
          <a:p>
            <a:pPr lvl="1" eaLnBrk="1" hangingPunct="1">
              <a:defRPr/>
            </a:pPr>
            <a:r>
              <a:rPr lang="zh-CN" altLang="en-US"/>
              <a:t>某些应用程序出错</a:t>
            </a:r>
          </a:p>
          <a:p>
            <a:pPr lvl="1" eaLnBrk="1" hangingPunct="1">
              <a:defRPr/>
            </a:pPr>
            <a:r>
              <a:rPr lang="zh-CN" altLang="en-US"/>
              <a:t>并行事务发生死锁</a:t>
            </a:r>
          </a:p>
          <a:p>
            <a:pPr lvl="1" eaLnBrk="1" hangingPunct="1">
              <a:defRPr/>
            </a:pPr>
            <a:r>
              <a:rPr lang="en-US" altLang="zh-CN" smtClean="0"/>
              <a:t>……</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5065713" y="1954213"/>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数据库恢复技术</a:t>
            </a:r>
          </a:p>
        </p:txBody>
      </p:sp>
      <p:sp>
        <p:nvSpPr>
          <p:cNvPr id="7171" name="矩形 23"/>
          <p:cNvSpPr>
            <a:spLocks noChangeArrowheads="1"/>
          </p:cNvSpPr>
          <p:nvPr/>
        </p:nvSpPr>
        <p:spPr bwMode="auto">
          <a:xfrm>
            <a:off x="5081588" y="2741613"/>
            <a:ext cx="2222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提升恢复效率的技术</a:t>
            </a:r>
          </a:p>
        </p:txBody>
      </p:sp>
      <p:sp>
        <p:nvSpPr>
          <p:cNvPr id="7172" name="矩形 32"/>
          <p:cNvSpPr>
            <a:spLocks noChangeArrowheads="1"/>
          </p:cNvSpPr>
          <p:nvPr/>
        </p:nvSpPr>
        <p:spPr bwMode="auto">
          <a:xfrm>
            <a:off x="5065713" y="3517900"/>
            <a:ext cx="2232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ORACLE</a:t>
            </a:r>
            <a:r>
              <a:rPr lang="zh-CN" altLang="en-US" sz="1800" b="1">
                <a:solidFill>
                  <a:schemeClr val="bg1"/>
                </a:solidFill>
                <a:latin typeface="微软雅黑" panose="020B0503020204020204" pitchFamily="34" charset="-122"/>
                <a:ea typeface="微软雅黑" panose="020B0503020204020204" pitchFamily="34" charset="-122"/>
              </a:rPr>
              <a:t>备份与恢复</a:t>
            </a:r>
          </a:p>
        </p:txBody>
      </p:sp>
      <p:sp>
        <p:nvSpPr>
          <p:cNvPr id="7173" name="矩形 19"/>
          <p:cNvSpPr>
            <a:spLocks noChangeArrowheads="1"/>
          </p:cNvSpPr>
          <p:nvPr/>
        </p:nvSpPr>
        <p:spPr bwMode="auto">
          <a:xfrm>
            <a:off x="5081588" y="4252913"/>
            <a:ext cx="606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小结</a:t>
            </a:r>
          </a:p>
        </p:txBody>
      </p:sp>
      <p:sp>
        <p:nvSpPr>
          <p:cNvPr id="7174" name="矩形 1"/>
          <p:cNvSpPr>
            <a:spLocks noChangeArrowheads="1"/>
          </p:cNvSpPr>
          <p:nvPr/>
        </p:nvSpPr>
        <p:spPr bwMode="auto">
          <a:xfrm>
            <a:off x="5059363" y="1250950"/>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恢复的主要概念</a:t>
            </a:r>
          </a:p>
        </p:txBody>
      </p:sp>
      <p:cxnSp>
        <p:nvCxnSpPr>
          <p:cNvPr id="45" name="直接连接符 44"/>
          <p:cNvCxnSpPr/>
          <p:nvPr/>
        </p:nvCxnSpPr>
        <p:spPr>
          <a:xfrm>
            <a:off x="4999038" y="16129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9038" y="23701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31273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7178" name="文本框 41"/>
          <p:cNvSpPr txBox="1">
            <a:spLocks noChangeArrowheads="1"/>
          </p:cNvSpPr>
          <p:nvPr/>
        </p:nvSpPr>
        <p:spPr bwMode="auto">
          <a:xfrm>
            <a:off x="4506913" y="1035050"/>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7179" name="文本框 44"/>
          <p:cNvSpPr txBox="1">
            <a:spLocks noChangeArrowheads="1"/>
          </p:cNvSpPr>
          <p:nvPr/>
        </p:nvSpPr>
        <p:spPr bwMode="auto">
          <a:xfrm>
            <a:off x="4506913" y="17795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7180" name="文本框 46"/>
          <p:cNvSpPr txBox="1">
            <a:spLocks noChangeArrowheads="1"/>
          </p:cNvSpPr>
          <p:nvPr/>
        </p:nvSpPr>
        <p:spPr bwMode="auto">
          <a:xfrm>
            <a:off x="4506913" y="25225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2" name="直接连接符 51"/>
          <p:cNvCxnSpPr/>
          <p:nvPr/>
        </p:nvCxnSpPr>
        <p:spPr>
          <a:xfrm>
            <a:off x="4999038" y="38862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46434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7183" name="文本框 57"/>
          <p:cNvSpPr txBox="1">
            <a:spLocks noChangeArrowheads="1"/>
          </p:cNvSpPr>
          <p:nvPr/>
        </p:nvSpPr>
        <p:spPr bwMode="auto">
          <a:xfrm>
            <a:off x="4506913" y="326548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7184" name="文本框 58"/>
          <p:cNvSpPr txBox="1">
            <a:spLocks noChangeArrowheads="1"/>
          </p:cNvSpPr>
          <p:nvPr/>
        </p:nvSpPr>
        <p:spPr bwMode="auto">
          <a:xfrm>
            <a:off x="4506913" y="40100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事务故障的恢复</a:t>
            </a:r>
          </a:p>
        </p:txBody>
      </p:sp>
      <p:sp>
        <p:nvSpPr>
          <p:cNvPr id="22531" name="Rectangle 3"/>
          <p:cNvSpPr>
            <a:spLocks noGrp="1" noChangeArrowheads="1"/>
          </p:cNvSpPr>
          <p:nvPr>
            <p:ph sz="quarter" idx="10"/>
          </p:nvPr>
        </p:nvSpPr>
        <p:spPr>
          <a:xfrm>
            <a:off x="684213" y="769938"/>
            <a:ext cx="8135937" cy="2422525"/>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发生事务故障时，夭折的事务可能已把对数据库的部分修改写回磁盘</a:t>
            </a:r>
          </a:p>
          <a:p>
            <a:pPr marL="285750" indent="-285750" defTabSz="713049" eaLnBrk="1" hangingPunct="1">
              <a:lnSpc>
                <a:spcPct val="129000"/>
              </a:lnSpc>
              <a:spcAft>
                <a:spcPts val="468"/>
              </a:spcAft>
              <a:defRPr/>
            </a:pPr>
            <a:r>
              <a:rPr lang="zh-CN" altLang="en-US">
                <a:solidFill>
                  <a:schemeClr val="tx1">
                    <a:lumMod val="50000"/>
                    <a:lumOff val="50000"/>
                  </a:schemeClr>
                </a:solidFill>
              </a:rPr>
              <a:t>事务故障的恢复</a:t>
            </a:r>
            <a:r>
              <a:rPr lang="zh-CN" altLang="en-US" smtClean="0">
                <a:solidFill>
                  <a:schemeClr val="tx1">
                    <a:lumMod val="50000"/>
                    <a:lumOff val="50000"/>
                  </a:schemeClr>
                </a:solidFill>
              </a:rPr>
              <a:t>：</a:t>
            </a:r>
            <a:endParaRPr lang="en-US" altLang="zh-CN" smtClean="0">
              <a:solidFill>
                <a:schemeClr val="tx1">
                  <a:lumMod val="50000"/>
                  <a:lumOff val="50000"/>
                </a:schemeClr>
              </a:solidFill>
            </a:endParaRPr>
          </a:p>
          <a:p>
            <a:pPr marL="596900" lvl="1" indent="-285750" defTabSz="713049" eaLnBrk="1" hangingPunct="1">
              <a:lnSpc>
                <a:spcPct val="129000"/>
              </a:lnSpc>
              <a:spcAft>
                <a:spcPts val="468"/>
              </a:spcAft>
              <a:buFont typeface="Arial" charset="0"/>
              <a:buChar char="–"/>
              <a:defRPr/>
            </a:pPr>
            <a:r>
              <a:rPr lang="zh-CN" altLang="en-US" smtClean="0">
                <a:solidFill>
                  <a:schemeClr val="tx1">
                    <a:lumMod val="50000"/>
                    <a:lumOff val="50000"/>
                  </a:schemeClr>
                </a:solidFill>
              </a:rPr>
              <a:t>撤消</a:t>
            </a:r>
            <a:r>
              <a:rPr lang="zh-CN" altLang="en-US">
                <a:solidFill>
                  <a:schemeClr val="tx1">
                    <a:lumMod val="50000"/>
                    <a:lumOff val="50000"/>
                  </a:schemeClr>
                </a:solidFill>
              </a:rPr>
              <a:t>事务（</a:t>
            </a:r>
            <a:r>
              <a:rPr lang="en-US" altLang="zh-CN">
                <a:solidFill>
                  <a:schemeClr val="tx1">
                    <a:lumMod val="50000"/>
                    <a:lumOff val="50000"/>
                  </a:schemeClr>
                </a:solidFill>
              </a:rPr>
              <a:t>UNDO</a:t>
            </a:r>
            <a:r>
              <a:rPr lang="zh-CN" altLang="en-US">
                <a:solidFill>
                  <a:schemeClr val="tx1">
                    <a:lumMod val="50000"/>
                    <a:lumOff val="50000"/>
                  </a:schemeClr>
                </a:solidFill>
              </a:rPr>
              <a:t>）</a:t>
            </a:r>
          </a:p>
          <a:p>
            <a:pPr marL="596900" lvl="1" indent="-285750" defTabSz="713049" eaLnBrk="1" hangingPunct="1">
              <a:lnSpc>
                <a:spcPct val="129000"/>
              </a:lnSpc>
              <a:spcAft>
                <a:spcPts val="468"/>
              </a:spcAft>
              <a:buFont typeface="Arial" charset="0"/>
              <a:buChar char="–"/>
              <a:defRPr/>
            </a:pPr>
            <a:r>
              <a:rPr lang="zh-CN" altLang="en-US">
                <a:solidFill>
                  <a:schemeClr val="tx1">
                    <a:lumMod val="50000"/>
                    <a:lumOff val="50000"/>
                  </a:schemeClr>
                </a:solidFill>
              </a:rPr>
              <a:t>强行回滚（</a:t>
            </a:r>
            <a:r>
              <a:rPr lang="en-US" altLang="zh-CN">
                <a:solidFill>
                  <a:schemeClr val="tx1">
                    <a:lumMod val="50000"/>
                    <a:lumOff val="50000"/>
                  </a:schemeClr>
                </a:solidFill>
              </a:rPr>
              <a:t>ROLLBACK</a:t>
            </a:r>
            <a:r>
              <a:rPr lang="zh-CN" altLang="en-US">
                <a:solidFill>
                  <a:schemeClr val="tx1">
                    <a:lumMod val="50000"/>
                    <a:lumOff val="50000"/>
                  </a:schemeClr>
                </a:solidFill>
              </a:rPr>
              <a:t>）该事务</a:t>
            </a:r>
          </a:p>
          <a:p>
            <a:pPr marL="596900" lvl="1" indent="-285750" defTabSz="713049" eaLnBrk="1" hangingPunct="1">
              <a:lnSpc>
                <a:spcPct val="129000"/>
              </a:lnSpc>
              <a:spcAft>
                <a:spcPts val="468"/>
              </a:spcAft>
              <a:buFont typeface="Arial" charset="0"/>
              <a:buChar char="–"/>
              <a:defRPr/>
            </a:pPr>
            <a:r>
              <a:rPr lang="zh-CN" altLang="en-US">
                <a:solidFill>
                  <a:schemeClr val="tx1">
                    <a:lumMod val="50000"/>
                    <a:lumOff val="50000"/>
                  </a:schemeClr>
                </a:solidFill>
              </a:rPr>
              <a:t>清除该事务对数据库的所有修改，使得这个事务象根本没有启动过一样</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smtClean="0"/>
              <a:t>2</a:t>
            </a:r>
            <a:r>
              <a:rPr smtClean="0"/>
              <a:t>）系统故障</a:t>
            </a:r>
          </a:p>
        </p:txBody>
      </p:sp>
      <p:sp>
        <p:nvSpPr>
          <p:cNvPr id="2355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什么是系统故障</a:t>
            </a:r>
          </a:p>
          <a:p>
            <a:pPr lvl="1" eaLnBrk="1" hangingPunct="1">
              <a:defRPr/>
            </a:pPr>
            <a:r>
              <a:rPr lang="zh-CN" altLang="en-US"/>
              <a:t>整个系统的正常运行突然被破坏</a:t>
            </a:r>
          </a:p>
          <a:p>
            <a:pPr lvl="1" eaLnBrk="1" hangingPunct="1">
              <a:defRPr/>
            </a:pPr>
            <a:r>
              <a:rPr lang="zh-CN" altLang="en-US"/>
              <a:t>所有正在运行的事务都非正常终止</a:t>
            </a:r>
          </a:p>
          <a:p>
            <a:pPr lvl="1" eaLnBrk="1" hangingPunct="1">
              <a:defRPr/>
            </a:pPr>
            <a:r>
              <a:rPr lang="zh-CN" altLang="en-US"/>
              <a:t>内存中数据库缓冲区的信息全部丢失</a:t>
            </a:r>
          </a:p>
          <a:p>
            <a:pPr lvl="1" eaLnBrk="1" hangingPunct="1">
              <a:defRPr/>
            </a:pPr>
            <a:r>
              <a:rPr lang="zh-CN" altLang="en-US"/>
              <a:t>外部存储设备上的数据未受影响</a:t>
            </a:r>
          </a:p>
          <a:p>
            <a:pPr marL="285750" indent="-285750" defTabSz="713049" eaLnBrk="1" hangingPunct="1">
              <a:lnSpc>
                <a:spcPct val="129000"/>
              </a:lnSpc>
              <a:spcAft>
                <a:spcPts val="468"/>
              </a:spcAft>
              <a:defRPr/>
            </a:pPr>
            <a:r>
              <a:rPr lang="zh-CN" altLang="en-US">
                <a:solidFill>
                  <a:schemeClr val="tx1">
                    <a:lumMod val="50000"/>
                    <a:lumOff val="50000"/>
                  </a:schemeClr>
                </a:solidFill>
              </a:rPr>
              <a:t>系统故障的常见原因</a:t>
            </a:r>
          </a:p>
          <a:p>
            <a:pPr lvl="1" eaLnBrk="1" hangingPunct="1">
              <a:defRPr/>
            </a:pPr>
            <a:r>
              <a:rPr lang="zh-CN" altLang="en-US"/>
              <a:t>操作系统或</a:t>
            </a:r>
            <a:r>
              <a:rPr lang="en-US" altLang="zh-CN"/>
              <a:t>DBMS</a:t>
            </a:r>
            <a:r>
              <a:rPr lang="zh-CN" altLang="en-US"/>
              <a:t>代码错误</a:t>
            </a:r>
          </a:p>
          <a:p>
            <a:pPr lvl="1" eaLnBrk="1" hangingPunct="1">
              <a:defRPr/>
            </a:pPr>
            <a:r>
              <a:rPr lang="zh-CN" altLang="en-US"/>
              <a:t>操作员操作失误</a:t>
            </a:r>
          </a:p>
          <a:p>
            <a:pPr lvl="1" eaLnBrk="1" hangingPunct="1">
              <a:defRPr/>
            </a:pPr>
            <a:r>
              <a:rPr lang="zh-CN" altLang="en-US"/>
              <a:t>特定类型的硬件错误（如</a:t>
            </a:r>
            <a:r>
              <a:rPr lang="en-US" altLang="zh-CN"/>
              <a:t>CPU</a:t>
            </a:r>
            <a:r>
              <a:rPr lang="zh-CN" altLang="en-US"/>
              <a:t>故障）</a:t>
            </a:r>
          </a:p>
          <a:p>
            <a:pPr lvl="1" eaLnBrk="1" hangingPunct="1">
              <a:defRPr/>
            </a:pPr>
            <a:r>
              <a:rPr lang="zh-CN" altLang="en-US"/>
              <a:t>突然停电</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系统故障的恢复</a:t>
            </a:r>
          </a:p>
        </p:txBody>
      </p:sp>
      <p:sp>
        <p:nvSpPr>
          <p:cNvPr id="24579"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en-US" altLang="zh-CN">
                <a:solidFill>
                  <a:schemeClr val="tx1">
                    <a:lumMod val="50000"/>
                    <a:lumOff val="50000"/>
                  </a:schemeClr>
                </a:solidFill>
              </a:rPr>
              <a:t> </a:t>
            </a:r>
            <a:r>
              <a:rPr lang="zh-CN" altLang="en-US">
                <a:solidFill>
                  <a:schemeClr val="tx1">
                    <a:lumMod val="50000"/>
                    <a:lumOff val="50000"/>
                  </a:schemeClr>
                </a:solidFill>
              </a:rPr>
              <a:t>清除尚未完成的事务对数据库的所有修改</a:t>
            </a:r>
          </a:p>
          <a:p>
            <a:pPr lvl="1" eaLnBrk="1" hangingPunct="1">
              <a:defRPr/>
            </a:pPr>
            <a:r>
              <a:rPr lang="zh-CN" altLang="en-US"/>
              <a:t>系统重新启动时，恢复程序要强行撤消（</a:t>
            </a:r>
            <a:r>
              <a:rPr lang="en-US" altLang="zh-CN"/>
              <a:t>UNDO</a:t>
            </a:r>
            <a:r>
              <a:rPr lang="zh-CN" altLang="en-US"/>
              <a:t>）所有未完成事务</a:t>
            </a:r>
          </a:p>
          <a:p>
            <a:pPr marL="285750" indent="-285750" defTabSz="713049" eaLnBrk="1" hangingPunct="1">
              <a:lnSpc>
                <a:spcPct val="129000"/>
              </a:lnSpc>
              <a:spcAft>
                <a:spcPts val="468"/>
              </a:spcAft>
              <a:defRPr/>
            </a:pPr>
            <a:r>
              <a:rPr lang="zh-CN" altLang="en-US">
                <a:solidFill>
                  <a:schemeClr val="tx1">
                    <a:lumMod val="50000"/>
                    <a:lumOff val="50000"/>
                  </a:schemeClr>
                </a:solidFill>
              </a:rPr>
              <a:t>将缓冲区中已完成事务提交的结果写入数据库</a:t>
            </a:r>
          </a:p>
          <a:p>
            <a:pPr lvl="1" eaLnBrk="1" hangingPunct="1">
              <a:defRPr/>
            </a:pPr>
            <a:r>
              <a:rPr lang="zh-CN" altLang="en-US"/>
              <a:t>系统重新启动时，恢复程序需要重做（</a:t>
            </a:r>
            <a:r>
              <a:rPr lang="en-US" altLang="zh-CN"/>
              <a:t>REDO</a:t>
            </a:r>
            <a:r>
              <a:rPr lang="zh-CN" altLang="en-US"/>
              <a:t>）所有已提交的事务</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smtClean="0"/>
              <a:t>3</a:t>
            </a:r>
            <a:r>
              <a:rPr smtClean="0"/>
              <a:t>）介质故障</a:t>
            </a:r>
          </a:p>
        </p:txBody>
      </p:sp>
      <p:sp>
        <p:nvSpPr>
          <p:cNvPr id="25603"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硬件故障使存储在外存中的数据部分丢失或全部丢失</a:t>
            </a:r>
          </a:p>
          <a:p>
            <a:pPr marL="285750" indent="-285750" defTabSz="713049" eaLnBrk="1" hangingPunct="1">
              <a:lnSpc>
                <a:spcPct val="129000"/>
              </a:lnSpc>
              <a:spcAft>
                <a:spcPts val="468"/>
              </a:spcAft>
              <a:defRPr/>
            </a:pPr>
            <a:r>
              <a:rPr lang="zh-CN" altLang="en-US">
                <a:solidFill>
                  <a:schemeClr val="tx1">
                    <a:lumMod val="50000"/>
                    <a:lumOff val="50000"/>
                  </a:schemeClr>
                </a:solidFill>
              </a:rPr>
              <a:t>介质故障比前两类故障的可能性小得多，但破坏性大得多</a:t>
            </a:r>
          </a:p>
          <a:p>
            <a:pPr marL="285750" indent="-285750" defTabSz="713049" eaLnBrk="1" hangingPunct="1">
              <a:lnSpc>
                <a:spcPct val="129000"/>
              </a:lnSpc>
              <a:spcAft>
                <a:spcPts val="468"/>
              </a:spcAft>
              <a:defRPr/>
            </a:pPr>
            <a:r>
              <a:rPr lang="zh-CN" altLang="en-US">
                <a:solidFill>
                  <a:schemeClr val="tx1">
                    <a:lumMod val="50000"/>
                    <a:lumOff val="50000"/>
                  </a:schemeClr>
                </a:solidFill>
              </a:rPr>
              <a:t>硬件故障</a:t>
            </a:r>
          </a:p>
          <a:p>
            <a:pPr lvl="1" eaLnBrk="1" hangingPunct="1">
              <a:defRPr/>
            </a:pPr>
            <a:r>
              <a:rPr lang="zh-CN" altLang="en-US"/>
              <a:t>磁盘损坏</a:t>
            </a:r>
          </a:p>
          <a:p>
            <a:pPr lvl="1" eaLnBrk="1" hangingPunct="1">
              <a:defRPr/>
            </a:pPr>
            <a:r>
              <a:rPr lang="zh-CN" altLang="en-US"/>
              <a:t>磁头碰撞</a:t>
            </a:r>
          </a:p>
          <a:p>
            <a:pPr lvl="1" eaLnBrk="1" hangingPunct="1">
              <a:defRPr/>
            </a:pPr>
            <a:r>
              <a:rPr lang="zh-CN" altLang="en-US"/>
              <a:t>操作系统的某种潜在错误</a:t>
            </a:r>
          </a:p>
          <a:p>
            <a:pPr lvl="1" eaLnBrk="1" hangingPunct="1">
              <a:defRPr/>
            </a:pPr>
            <a:r>
              <a:rPr lang="zh-CN" altLang="en-US"/>
              <a:t>瞬时强磁场干扰</a:t>
            </a:r>
          </a:p>
        </p:txBody>
      </p:sp>
      <p:sp>
        <p:nvSpPr>
          <p:cNvPr id="36868" name="Text Box 4"/>
          <p:cNvSpPr txBox="1">
            <a:spLocks noChangeArrowheads="1"/>
          </p:cNvSpPr>
          <p:nvPr/>
        </p:nvSpPr>
        <p:spPr bwMode="auto">
          <a:xfrm>
            <a:off x="5003800" y="3651250"/>
            <a:ext cx="2601913" cy="86201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lvl1pPr algn="ctr" eaLnBrk="0" hangingPunct="0">
              <a:spcBef>
                <a:spcPct val="20000"/>
              </a:spcBef>
              <a:defRPr sz="3200">
                <a:solidFill>
                  <a:schemeClr val="tx1"/>
                </a:solidFill>
                <a:latin typeface="Arial" charset="0"/>
                <a:ea typeface="宋体" charset="-122"/>
              </a:defRPr>
            </a:lvl1pPr>
            <a:lvl2pPr marL="742950" indent="-285750" algn="ctr" eaLnBrk="0" hangingPunct="0">
              <a:spcBef>
                <a:spcPct val="20000"/>
              </a:spcBef>
              <a:defRPr sz="3200">
                <a:solidFill>
                  <a:schemeClr val="tx1"/>
                </a:solidFill>
                <a:latin typeface="Arial" charset="0"/>
                <a:ea typeface="宋体" charset="-122"/>
              </a:defRPr>
            </a:lvl2pPr>
            <a:lvl3pPr marL="1143000" indent="-228600" algn="ctr" eaLnBrk="0" hangingPunct="0">
              <a:spcBef>
                <a:spcPct val="20000"/>
              </a:spcBef>
              <a:defRPr sz="3200">
                <a:solidFill>
                  <a:schemeClr val="tx1"/>
                </a:solidFill>
                <a:latin typeface="Arial" charset="0"/>
                <a:ea typeface="宋体" charset="-122"/>
              </a:defRPr>
            </a:lvl3pPr>
            <a:lvl4pPr marL="1600200" indent="-228600" algn="ctr" eaLnBrk="0" hangingPunct="0">
              <a:spcBef>
                <a:spcPct val="20000"/>
              </a:spcBef>
              <a:defRPr sz="3200">
                <a:solidFill>
                  <a:schemeClr val="tx1"/>
                </a:solidFill>
                <a:latin typeface="Arial" charset="0"/>
                <a:ea typeface="宋体" charset="-122"/>
              </a:defRPr>
            </a:lvl4pPr>
            <a:lvl5pPr marL="2057400" indent="-228600" algn="ctr" eaLnBrk="0" hangingPunct="0">
              <a:spcBef>
                <a:spcPct val="20000"/>
              </a:spcBef>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eaLnBrk="1" hangingPunct="1">
              <a:spcBef>
                <a:spcPct val="50000"/>
              </a:spcBef>
              <a:defRPr/>
            </a:pPr>
            <a:r>
              <a:rPr kumimoji="1" lang="zh-CN" altLang="en-US" sz="2000" smtClean="0">
                <a:solidFill>
                  <a:srgbClr val="FF0000"/>
                </a:solidFill>
                <a:latin typeface="微软雅黑" panose="020B0503020204020204" pitchFamily="34" charset="-122"/>
                <a:ea typeface="微软雅黑" panose="020B0503020204020204" pitchFamily="34" charset="-122"/>
              </a:rPr>
              <a:t>系统故障称为软故障</a:t>
            </a:r>
          </a:p>
          <a:p>
            <a:pPr eaLnBrk="1" hangingPunct="1">
              <a:spcBef>
                <a:spcPct val="50000"/>
              </a:spcBef>
              <a:defRPr/>
            </a:pPr>
            <a:r>
              <a:rPr kumimoji="1" lang="zh-CN" altLang="en-US" sz="2000" smtClean="0">
                <a:solidFill>
                  <a:srgbClr val="FF0000"/>
                </a:solidFill>
                <a:latin typeface="微软雅黑" panose="020B0503020204020204" pitchFamily="34" charset="-122"/>
                <a:ea typeface="微软雅黑" panose="020B0503020204020204" pitchFamily="34" charset="-122"/>
              </a:rPr>
              <a:t>介质故障称为硬故障</a:t>
            </a:r>
          </a:p>
        </p:txBody>
      </p:sp>
      <p:pic>
        <p:nvPicPr>
          <p:cNvPr id="28677" name="Picture 7" descr="https://ss2.bdstatic.com/70cFvnSh_Q1YnxGkpoWK1HF6hhy/it/u=4235418625,335449073&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993900"/>
            <a:ext cx="260191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爆炸形 1 1"/>
          <p:cNvSpPr/>
          <p:nvPr/>
        </p:nvSpPr>
        <p:spPr>
          <a:xfrm>
            <a:off x="5832475" y="2776538"/>
            <a:ext cx="360363" cy="287337"/>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a:t>
            </a:r>
          </a:p>
        </p:txBody>
      </p:sp>
      <p:sp>
        <p:nvSpPr>
          <p:cNvPr id="2662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装入数据库发生介质故障前某个时刻的数据副本</a:t>
            </a:r>
          </a:p>
          <a:p>
            <a:pPr marL="285750" indent="-285750" defTabSz="713049" eaLnBrk="1" hangingPunct="1">
              <a:lnSpc>
                <a:spcPct val="129000"/>
              </a:lnSpc>
              <a:spcAft>
                <a:spcPts val="468"/>
              </a:spcAft>
              <a:defRPr/>
            </a:pPr>
            <a:r>
              <a:rPr lang="zh-CN" altLang="en-US">
                <a:solidFill>
                  <a:schemeClr val="tx1">
                    <a:lumMod val="50000"/>
                    <a:lumOff val="50000"/>
                  </a:schemeClr>
                </a:solidFill>
              </a:rPr>
              <a:t>重做自此时始的所有成功事务，将这些事务已提交的结果重新记入数据库</a:t>
            </a:r>
          </a:p>
        </p:txBody>
      </p:sp>
      <p:sp>
        <p:nvSpPr>
          <p:cNvPr id="29700" name="Line 4"/>
          <p:cNvSpPr>
            <a:spLocks noChangeShapeType="1"/>
          </p:cNvSpPr>
          <p:nvPr/>
        </p:nvSpPr>
        <p:spPr bwMode="auto">
          <a:xfrm>
            <a:off x="1676400" y="4381500"/>
            <a:ext cx="6400800" cy="635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9701" name="Line 5"/>
          <p:cNvSpPr>
            <a:spLocks noChangeShapeType="1"/>
          </p:cNvSpPr>
          <p:nvPr/>
        </p:nvSpPr>
        <p:spPr bwMode="auto">
          <a:xfrm>
            <a:off x="1524000" y="4191000"/>
            <a:ext cx="3276600" cy="635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smtClean="0"/>
              <a:t>4</a:t>
            </a:r>
            <a:r>
              <a:rPr smtClean="0"/>
              <a:t>）计算机病毒</a:t>
            </a:r>
          </a:p>
        </p:txBody>
      </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5332"/>
            <a:ext cx="3267075" cy="2438400"/>
          </a:xfrm>
          <a:prstGeom prst="star7">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751" y="2425452"/>
            <a:ext cx="3168352" cy="23762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5065713" y="1954213"/>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数据库恢复技术</a:t>
            </a:r>
          </a:p>
        </p:txBody>
      </p:sp>
      <p:sp>
        <p:nvSpPr>
          <p:cNvPr id="31747" name="矩形 23"/>
          <p:cNvSpPr>
            <a:spLocks noChangeArrowheads="1"/>
          </p:cNvSpPr>
          <p:nvPr/>
        </p:nvSpPr>
        <p:spPr bwMode="auto">
          <a:xfrm>
            <a:off x="5081588" y="2741613"/>
            <a:ext cx="2222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提升恢复效率的技术</a:t>
            </a:r>
          </a:p>
        </p:txBody>
      </p:sp>
      <p:sp>
        <p:nvSpPr>
          <p:cNvPr id="31748" name="矩形 32"/>
          <p:cNvSpPr>
            <a:spLocks noChangeArrowheads="1"/>
          </p:cNvSpPr>
          <p:nvPr/>
        </p:nvSpPr>
        <p:spPr bwMode="auto">
          <a:xfrm>
            <a:off x="5065713" y="3517900"/>
            <a:ext cx="2232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ORACLE</a:t>
            </a:r>
            <a:r>
              <a:rPr lang="zh-CN" altLang="en-US" sz="1800" b="1">
                <a:solidFill>
                  <a:schemeClr val="bg1"/>
                </a:solidFill>
                <a:latin typeface="微软雅黑" panose="020B0503020204020204" pitchFamily="34" charset="-122"/>
                <a:ea typeface="微软雅黑" panose="020B0503020204020204" pitchFamily="34" charset="-122"/>
              </a:rPr>
              <a:t>备份与恢复</a:t>
            </a:r>
          </a:p>
        </p:txBody>
      </p:sp>
      <p:sp>
        <p:nvSpPr>
          <p:cNvPr id="31749" name="矩形 19"/>
          <p:cNvSpPr>
            <a:spLocks noChangeArrowheads="1"/>
          </p:cNvSpPr>
          <p:nvPr/>
        </p:nvSpPr>
        <p:spPr bwMode="auto">
          <a:xfrm>
            <a:off x="5081588" y="4252913"/>
            <a:ext cx="606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小结</a:t>
            </a:r>
          </a:p>
        </p:txBody>
      </p:sp>
      <p:sp>
        <p:nvSpPr>
          <p:cNvPr id="31750" name="矩形 1"/>
          <p:cNvSpPr>
            <a:spLocks noChangeArrowheads="1"/>
          </p:cNvSpPr>
          <p:nvPr/>
        </p:nvSpPr>
        <p:spPr bwMode="auto">
          <a:xfrm>
            <a:off x="5059363" y="1250950"/>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恢复的主要概念</a:t>
            </a:r>
          </a:p>
        </p:txBody>
      </p:sp>
      <p:cxnSp>
        <p:nvCxnSpPr>
          <p:cNvPr id="45" name="直接连接符 44"/>
          <p:cNvCxnSpPr/>
          <p:nvPr/>
        </p:nvCxnSpPr>
        <p:spPr>
          <a:xfrm>
            <a:off x="4999038" y="16129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9038" y="23701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31273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31754" name="文本框 41"/>
          <p:cNvSpPr txBox="1">
            <a:spLocks noChangeArrowheads="1"/>
          </p:cNvSpPr>
          <p:nvPr/>
        </p:nvSpPr>
        <p:spPr bwMode="auto">
          <a:xfrm>
            <a:off x="4506913" y="1035050"/>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31755" name="文本框 44"/>
          <p:cNvSpPr txBox="1">
            <a:spLocks noChangeArrowheads="1"/>
          </p:cNvSpPr>
          <p:nvPr/>
        </p:nvSpPr>
        <p:spPr bwMode="auto">
          <a:xfrm>
            <a:off x="4506913" y="17795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31756" name="文本框 46"/>
          <p:cNvSpPr txBox="1">
            <a:spLocks noChangeArrowheads="1"/>
          </p:cNvSpPr>
          <p:nvPr/>
        </p:nvSpPr>
        <p:spPr bwMode="auto">
          <a:xfrm>
            <a:off x="4506913" y="25225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2" name="直接连接符 51"/>
          <p:cNvCxnSpPr/>
          <p:nvPr/>
        </p:nvCxnSpPr>
        <p:spPr>
          <a:xfrm>
            <a:off x="4999038" y="38862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46434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31759" name="文本框 57"/>
          <p:cNvSpPr txBox="1">
            <a:spLocks noChangeArrowheads="1"/>
          </p:cNvSpPr>
          <p:nvPr/>
        </p:nvSpPr>
        <p:spPr bwMode="auto">
          <a:xfrm>
            <a:off x="4506913" y="326548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31760" name="文本框 58"/>
          <p:cNvSpPr txBox="1">
            <a:spLocks noChangeArrowheads="1"/>
          </p:cNvSpPr>
          <p:nvPr/>
        </p:nvSpPr>
        <p:spPr bwMode="auto">
          <a:xfrm>
            <a:off x="4506913" y="40100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p:cNvSpPr txBox="1">
            <a:spLocks noChangeArrowheads="1"/>
          </p:cNvSpPr>
          <p:nvPr/>
        </p:nvSpPr>
        <p:spPr bwMode="auto">
          <a:xfrm>
            <a:off x="3584575" y="1898650"/>
            <a:ext cx="33639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6666"/>
                </a:solidFill>
                <a:latin typeface="微软雅黑" panose="020B0503020204020204" pitchFamily="34" charset="-122"/>
                <a:ea typeface="微软雅黑" panose="020B0503020204020204" pitchFamily="34" charset="-122"/>
              </a:rPr>
              <a:t>数据库恢复技术</a:t>
            </a:r>
          </a:p>
        </p:txBody>
      </p:sp>
      <p:sp>
        <p:nvSpPr>
          <p:cNvPr id="8" name="矩形 48"/>
          <p:cNvSpPr>
            <a:spLocks noChangeArrowheads="1"/>
          </p:cNvSpPr>
          <p:nvPr/>
        </p:nvSpPr>
        <p:spPr bwMode="auto">
          <a:xfrm>
            <a:off x="4017963" y="2557463"/>
            <a:ext cx="3036887"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恢复的基本原理</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恢复的实现技术</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恢复策略</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具有检查点的恢复技术</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数据库镜像</a:t>
            </a:r>
            <a:endParaRPr lang="en-US" altLang="zh-CN" sz="18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681288" y="2092325"/>
            <a:ext cx="782637" cy="79533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defRPr/>
            </a:pPr>
            <a:endParaRPr lang="zh-CN" altLang="en-US">
              <a:latin typeface="Impact" pitchFamily="34" charset="0"/>
            </a:endParaRPr>
          </a:p>
        </p:txBody>
      </p:sp>
      <p:sp>
        <p:nvSpPr>
          <p:cNvPr id="9" name="椭圆 8"/>
          <p:cNvSpPr/>
          <p:nvPr/>
        </p:nvSpPr>
        <p:spPr>
          <a:xfrm>
            <a:off x="2747963" y="2154238"/>
            <a:ext cx="647700" cy="658812"/>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Rockwell Extra Bold" panose="02060903040505020403" pitchFamily="18" charset="0"/>
              </a:rPr>
              <a:t>2</a:t>
            </a:r>
            <a:endParaRPr lang="zh-CN" altLang="en-US" sz="4400" dirty="0">
              <a:latin typeface="Rockwell Extra Bold" panose="02060903040505020403" pitchFamily="18" charset="0"/>
            </a:endParaRPr>
          </a:p>
        </p:txBody>
      </p:sp>
      <p:cxnSp>
        <p:nvCxnSpPr>
          <p:cNvPr id="10" name="直接连接符 9"/>
          <p:cNvCxnSpPr>
            <a:stCxn id="7" idx="6"/>
          </p:cNvCxnSpPr>
          <p:nvPr/>
        </p:nvCxnSpPr>
        <p:spPr>
          <a:xfrm flipV="1">
            <a:off x="3463925" y="2452688"/>
            <a:ext cx="3375025" cy="36512"/>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恢复操作的基本原理</a:t>
            </a:r>
          </a:p>
        </p:txBody>
      </p:sp>
      <p:sp>
        <p:nvSpPr>
          <p:cNvPr id="28675"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恢复操作的基本原理：冗余</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利用存储在系统其它地方的冗余数据来重建数据库中已被破坏或不正确的那部分数据</a:t>
            </a:r>
          </a:p>
          <a:p>
            <a:pPr marL="285750" indent="-285750" defTabSz="713049" eaLnBrk="1" hangingPunct="1">
              <a:lnSpc>
                <a:spcPts val="2500"/>
              </a:lnSpc>
              <a:spcAft>
                <a:spcPts val="468"/>
              </a:spcAft>
              <a:defRPr/>
            </a:pPr>
            <a:r>
              <a:rPr lang="zh-CN" altLang="en-US">
                <a:solidFill>
                  <a:schemeClr val="tx1">
                    <a:lumMod val="50000"/>
                    <a:lumOff val="50000"/>
                  </a:schemeClr>
                </a:solidFill>
              </a:rPr>
              <a:t>恢复的实现</a:t>
            </a:r>
            <a:r>
              <a:rPr lang="zh-CN" altLang="en-US" smtClean="0">
                <a:solidFill>
                  <a:schemeClr val="tx1">
                    <a:lumMod val="50000"/>
                    <a:lumOff val="50000"/>
                  </a:schemeClr>
                </a:solidFill>
              </a:rPr>
              <a:t>技术很复杂</a:t>
            </a:r>
            <a:endParaRPr lang="zh-CN" altLang="en-US">
              <a:solidFill>
                <a:schemeClr val="tx1">
                  <a:lumMod val="50000"/>
                  <a:lumOff val="50000"/>
                </a:schemeClr>
              </a:solidFill>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一个大型数据库产品，恢复子系统的代码要占全部代码的</a:t>
            </a:r>
            <a:r>
              <a:rPr lang="en-US" altLang="zh-CN">
                <a:latin typeface="华文楷体" panose="02010600040101010101" pitchFamily="2" charset="-122"/>
                <a:ea typeface="华文楷体" panose="02010600040101010101" pitchFamily="2" charset="-122"/>
              </a:rPr>
              <a:t>10%</a:t>
            </a:r>
            <a:r>
              <a:rPr lang="zh-CN" altLang="en-US">
                <a:latin typeface="华文楷体" panose="02010600040101010101" pitchFamily="2" charset="-122"/>
                <a:ea typeface="华文楷体" panose="02010600040101010101" pitchFamily="2" charset="-122"/>
              </a:rPr>
              <a:t>以上</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恢复的实现技术</a:t>
            </a:r>
          </a:p>
        </p:txBody>
      </p:sp>
      <p:sp>
        <p:nvSpPr>
          <p:cNvPr id="29699"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如何建立冗余数据</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数据备份（</a:t>
            </a:r>
            <a:r>
              <a:rPr lang="en-US" altLang="zh-CN">
                <a:latin typeface="华文楷体" panose="02010600040101010101" pitchFamily="2" charset="-122"/>
                <a:ea typeface="华文楷体" panose="02010600040101010101" pitchFamily="2" charset="-122"/>
              </a:rPr>
              <a:t>backup</a:t>
            </a:r>
            <a:r>
              <a:rPr lang="zh-CN" altLang="en-US">
                <a:latin typeface="华文楷体" panose="02010600040101010101" pitchFamily="2" charset="-122"/>
                <a:ea typeface="华文楷体" panose="02010600040101010101" pitchFamily="2" charset="-122"/>
              </a:rPr>
              <a:t>）</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记录日志文件（</a:t>
            </a:r>
            <a:r>
              <a:rPr lang="en-US" altLang="zh-CN">
                <a:latin typeface="华文楷体" panose="02010600040101010101" pitchFamily="2" charset="-122"/>
                <a:ea typeface="华文楷体" panose="02010600040101010101" pitchFamily="2" charset="-122"/>
              </a:rPr>
              <a:t>logging</a:t>
            </a:r>
            <a:r>
              <a:rPr lang="zh-CN" altLang="en-US">
                <a:latin typeface="华文楷体" panose="02010600040101010101" pitchFamily="2" charset="-122"/>
                <a:ea typeface="华文楷体" panose="02010600040101010101" pitchFamily="2" charset="-122"/>
              </a:rPr>
              <a:t>）</a:t>
            </a:r>
          </a:p>
          <a:p>
            <a:pPr marL="285750" indent="-285750" defTabSz="713049" eaLnBrk="1" hangingPunct="1">
              <a:lnSpc>
                <a:spcPts val="2500"/>
              </a:lnSpc>
              <a:spcAft>
                <a:spcPts val="468"/>
              </a:spcAft>
              <a:defRPr/>
            </a:pPr>
            <a:r>
              <a:rPr lang="zh-CN" altLang="en-US">
                <a:solidFill>
                  <a:schemeClr val="tx1">
                    <a:lumMod val="50000"/>
                    <a:lumOff val="50000"/>
                  </a:schemeClr>
                </a:solidFill>
              </a:rPr>
              <a:t>利用这些冗余数据实施数据库恢复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数据库恢复技术</a:t>
            </a:r>
          </a:p>
        </p:txBody>
      </p:sp>
      <p:sp>
        <p:nvSpPr>
          <p:cNvPr id="3074"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数据库系统中的数据是由</a:t>
            </a:r>
            <a:r>
              <a:rPr lang="en-US" altLang="zh-CN">
                <a:solidFill>
                  <a:schemeClr val="tx1">
                    <a:lumMod val="50000"/>
                    <a:lumOff val="50000"/>
                  </a:schemeClr>
                </a:solidFill>
              </a:rPr>
              <a:t>DBMS</a:t>
            </a:r>
            <a:r>
              <a:rPr lang="zh-CN" altLang="en-US">
                <a:solidFill>
                  <a:schemeClr val="tx1">
                    <a:lumMod val="50000"/>
                    <a:lumOff val="50000"/>
                  </a:schemeClr>
                </a:solidFill>
              </a:rPr>
              <a:t>统一管理和控制的，为了适应数据共享的环境，</a:t>
            </a:r>
            <a:r>
              <a:rPr lang="en-US" altLang="zh-CN">
                <a:solidFill>
                  <a:schemeClr val="tx1">
                    <a:lumMod val="50000"/>
                    <a:lumOff val="50000"/>
                  </a:schemeClr>
                </a:solidFill>
              </a:rPr>
              <a:t>DBMS</a:t>
            </a:r>
            <a:r>
              <a:rPr lang="zh-CN" altLang="en-US">
                <a:solidFill>
                  <a:schemeClr val="tx1">
                    <a:lumMod val="50000"/>
                    <a:lumOff val="50000"/>
                  </a:schemeClr>
                </a:solidFill>
              </a:rPr>
              <a:t>必须提供数据保护能力，以保证数据库中数据的安全可靠和正确有效。</a:t>
            </a:r>
            <a:endParaRPr lang="en-US" altLang="zh-CN">
              <a:solidFill>
                <a:schemeClr val="tx1">
                  <a:lumMod val="50000"/>
                  <a:lumOff val="50000"/>
                </a:schemeClr>
              </a:solidFill>
            </a:endParaRP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数据保护的类型</a:t>
            </a:r>
            <a:endParaRPr lang="zh-CN" altLang="en-US">
              <a:solidFill>
                <a:schemeClr val="tx1">
                  <a:lumMod val="50000"/>
                  <a:lumOff val="50000"/>
                </a:schemeClr>
              </a:solidFill>
            </a:endParaRPr>
          </a:p>
          <a:p>
            <a:pPr lvl="1" eaLnBrk="1" hangingPunct="1">
              <a:defRPr/>
            </a:pPr>
            <a:r>
              <a:rPr lang="zh-CN" altLang="en-US"/>
              <a:t>安全性</a:t>
            </a:r>
          </a:p>
          <a:p>
            <a:pPr lvl="1" eaLnBrk="1" hangingPunct="1">
              <a:defRPr/>
            </a:pPr>
            <a:r>
              <a:rPr lang="zh-CN" altLang="en-US"/>
              <a:t>完整性</a:t>
            </a:r>
          </a:p>
          <a:p>
            <a:pPr lvl="1" eaLnBrk="1" hangingPunct="1">
              <a:defRPr/>
            </a:pPr>
            <a:r>
              <a:rPr lang="zh-CN" altLang="en-US"/>
              <a:t>并发控制</a:t>
            </a:r>
          </a:p>
          <a:p>
            <a:pPr lvl="1" eaLnBrk="1" hangingPunct="1">
              <a:defRPr/>
            </a:pPr>
            <a:r>
              <a:rPr lang="zh-CN" altLang="en-US"/>
              <a:t>数据库恢复</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548755"/>
            <a:ext cx="3790950" cy="202882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3713163"/>
            <a:ext cx="1711325" cy="115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9" descr="http://fieldsmarshall.com/wp-content/uploads/2009/03/backup-ti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3611563"/>
            <a:ext cx="1898650" cy="12588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11" descr="http://www.zhidao91.com/wp-content/uploads/2015/11/databaseDevelopm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3859213"/>
            <a:ext cx="17414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什么是备份</a:t>
            </a:r>
          </a:p>
        </p:txBody>
      </p:sp>
      <p:sp>
        <p:nvSpPr>
          <p:cNvPr id="3174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备份：是</a:t>
            </a:r>
            <a:r>
              <a:rPr lang="zh-CN" altLang="en-US">
                <a:solidFill>
                  <a:schemeClr val="tx1">
                    <a:lumMod val="50000"/>
                    <a:lumOff val="50000"/>
                  </a:schemeClr>
                </a:solidFill>
              </a:rPr>
              <a:t>指</a:t>
            </a:r>
            <a:r>
              <a:rPr lang="en-US" altLang="zh-CN">
                <a:solidFill>
                  <a:schemeClr val="tx1">
                    <a:lumMod val="50000"/>
                    <a:lumOff val="50000"/>
                  </a:schemeClr>
                </a:solidFill>
              </a:rPr>
              <a:t>DBA</a:t>
            </a:r>
            <a:r>
              <a:rPr lang="zh-CN" altLang="en-US">
                <a:solidFill>
                  <a:schemeClr val="tx1">
                    <a:lumMod val="50000"/>
                    <a:lumOff val="50000"/>
                  </a:schemeClr>
                </a:solidFill>
              </a:rPr>
              <a:t>将整个数据库复制到磁带或另一个磁盘上保存起来的过程。</a:t>
            </a:r>
          </a:p>
          <a:p>
            <a:pPr marL="285750" indent="-285750" defTabSz="713049" eaLnBrk="1" hangingPunct="1">
              <a:lnSpc>
                <a:spcPts val="2500"/>
              </a:lnSpc>
              <a:spcAft>
                <a:spcPts val="468"/>
              </a:spcAft>
              <a:defRPr/>
            </a:pPr>
            <a:r>
              <a:rPr lang="zh-CN" altLang="en-US">
                <a:solidFill>
                  <a:schemeClr val="tx1">
                    <a:lumMod val="50000"/>
                    <a:lumOff val="50000"/>
                  </a:schemeClr>
                </a:solidFill>
              </a:rPr>
              <a:t>这些备用的数据文本称为后备副本或后援副本。</a:t>
            </a:r>
          </a:p>
        </p:txBody>
      </p:sp>
      <p:sp>
        <p:nvSpPr>
          <p:cNvPr id="41988" name="Text Box 4"/>
          <p:cNvSpPr txBox="1">
            <a:spLocks noChangeArrowheads="1"/>
          </p:cNvSpPr>
          <p:nvPr/>
        </p:nvSpPr>
        <p:spPr bwMode="auto">
          <a:xfrm>
            <a:off x="1258888" y="2027238"/>
            <a:ext cx="7467600" cy="30480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0"/>
              </a:spcBef>
              <a:spcAft>
                <a:spcPct val="0"/>
              </a:spcAft>
              <a:defRPr sz="3200">
                <a:solidFill>
                  <a:schemeClr val="tx1"/>
                </a:solidFill>
                <a:latin typeface="Arial" charset="0"/>
                <a:ea typeface="宋体" charset="-122"/>
              </a:defRPr>
            </a:lvl6pPr>
            <a:lvl7pPr marL="2971800" indent="-228600" eaLnBrk="0" fontAlgn="base" hangingPunct="0">
              <a:spcBef>
                <a:spcPct val="0"/>
              </a:spcBef>
              <a:spcAft>
                <a:spcPct val="0"/>
              </a:spcAft>
              <a:defRPr sz="3200">
                <a:solidFill>
                  <a:schemeClr val="tx1"/>
                </a:solidFill>
                <a:latin typeface="Arial" charset="0"/>
                <a:ea typeface="宋体" charset="-122"/>
              </a:defRPr>
            </a:lvl7pPr>
            <a:lvl8pPr marL="3429000" indent="-228600" eaLnBrk="0" fontAlgn="base" hangingPunct="0">
              <a:spcBef>
                <a:spcPct val="0"/>
              </a:spcBef>
              <a:spcAft>
                <a:spcPct val="0"/>
              </a:spcAft>
              <a:defRPr sz="3200">
                <a:solidFill>
                  <a:schemeClr val="tx1"/>
                </a:solidFill>
                <a:latin typeface="Arial" charset="0"/>
                <a:ea typeface="宋体" charset="-122"/>
              </a:defRPr>
            </a:lvl8pPr>
            <a:lvl9pPr marL="3886200" indent="-228600" eaLnBrk="0" fontAlgn="base" hangingPunct="0">
              <a:spcBef>
                <a:spcPct val="0"/>
              </a:spcBef>
              <a:spcAft>
                <a:spcPct val="0"/>
              </a:spcAft>
              <a:defRPr sz="3200">
                <a:solidFill>
                  <a:schemeClr val="tx1"/>
                </a:solidFill>
                <a:latin typeface="Arial" charset="0"/>
                <a:ea typeface="宋体" charset="-122"/>
              </a:defRPr>
            </a:lvl9pPr>
          </a:lstStyle>
          <a:p>
            <a:pPr algn="just">
              <a:lnSpc>
                <a:spcPct val="160000"/>
              </a:lnSpc>
              <a:defRPr/>
            </a:pPr>
            <a:r>
              <a:rPr lang="en-US" altLang="zh-CN" sz="1000" b="1" smtClean="0">
                <a:latin typeface="微软雅黑" panose="020B0503020204020204" pitchFamily="34" charset="-122"/>
                <a:ea typeface="微软雅黑" panose="020B0503020204020204" pitchFamily="34" charset="-122"/>
              </a:rPr>
              <a:t>                                                     		</a:t>
            </a:r>
            <a:r>
              <a:rPr lang="zh-CN" altLang="en-US" sz="2000" b="1" smtClean="0">
                <a:solidFill>
                  <a:srgbClr val="FF0000"/>
                </a:solidFill>
                <a:latin typeface="微软雅黑" panose="020B0503020204020204" pitchFamily="34" charset="-122"/>
                <a:ea typeface="微软雅黑" panose="020B0503020204020204" pitchFamily="34" charset="-122"/>
              </a:rPr>
              <a:t>故障发生点</a:t>
            </a:r>
          </a:p>
          <a:p>
            <a:pPr algn="just">
              <a:lnSpc>
                <a:spcPct val="160000"/>
              </a:lnSpc>
              <a:defRPr/>
            </a:pPr>
            <a:r>
              <a:rPr lang="zh-CN" altLang="en-US" sz="1600" smtClean="0">
                <a:latin typeface="微软雅黑" panose="020B0503020204020204" pitchFamily="34" charset="-122"/>
                <a:ea typeface="微软雅黑" panose="020B0503020204020204" pitchFamily="34" charset="-122"/>
              </a:rPr>
              <a:t>                     </a:t>
            </a:r>
            <a:r>
              <a:rPr lang="zh-CN" altLang="en-US" sz="2000" smtClean="0">
                <a:latin typeface="微软雅黑" panose="020B0503020204020204" pitchFamily="34" charset="-122"/>
                <a:ea typeface="微软雅黑" panose="020B0503020204020204" pitchFamily="34" charset="-122"/>
              </a:rPr>
              <a:t>备份</a:t>
            </a:r>
            <a:r>
              <a:rPr lang="zh-CN" altLang="en-US" sz="1600" smtClean="0">
                <a:latin typeface="微软雅黑" panose="020B0503020204020204" pitchFamily="34" charset="-122"/>
                <a:ea typeface="微软雅黑" panose="020B0503020204020204" pitchFamily="34" charset="-122"/>
              </a:rPr>
              <a:t>          </a:t>
            </a:r>
            <a:r>
              <a:rPr lang="zh-CN" altLang="en-US" sz="2000" smtClean="0">
                <a:latin typeface="微软雅黑" panose="020B0503020204020204" pitchFamily="34" charset="-122"/>
                <a:ea typeface="微软雅黑" panose="020B0503020204020204" pitchFamily="34" charset="-122"/>
              </a:rPr>
              <a:t>运行事务</a:t>
            </a:r>
            <a:r>
              <a:rPr lang="zh-CN" altLang="en-US" sz="1800" smtClean="0">
                <a:latin typeface="微软雅黑" panose="020B0503020204020204" pitchFamily="34" charset="-122"/>
                <a:ea typeface="微软雅黑" panose="020B0503020204020204" pitchFamily="34" charset="-122"/>
              </a:rPr>
              <a:t>   </a:t>
            </a:r>
            <a:r>
              <a:rPr lang="zh-CN" altLang="en-US" sz="1800" b="1" smtClean="0">
                <a:latin typeface="微软雅黑" panose="020B0503020204020204" pitchFamily="34" charset="-122"/>
                <a:ea typeface="微软雅黑" panose="020B0503020204020204" pitchFamily="34" charset="-122"/>
              </a:rPr>
              <a:t>           ↓</a:t>
            </a:r>
          </a:p>
          <a:p>
            <a:pPr algn="just">
              <a:lnSpc>
                <a:spcPct val="160000"/>
              </a:lnSpc>
              <a:defRPr/>
            </a:pPr>
            <a:r>
              <a:rPr lang="zh-CN" altLang="en-US" sz="2000" b="1" smtClean="0">
                <a:latin typeface="微软雅黑" panose="020B0503020204020204" pitchFamily="34" charset="-122"/>
                <a:ea typeface="微软雅黑" panose="020B0503020204020204" pitchFamily="34" charset="-122"/>
              </a:rPr>
              <a:t>正常运行</a:t>
            </a:r>
            <a:r>
              <a:rPr lang="zh-CN" altLang="en-US" sz="1800" b="1" smtClean="0">
                <a:latin typeface="微软雅黑" panose="020B0503020204020204" pitchFamily="34" charset="-122"/>
                <a:ea typeface="微软雅黑" panose="020B0503020204020204" pitchFamily="34" charset="-122"/>
              </a:rPr>
              <a:t>     </a:t>
            </a:r>
            <a:r>
              <a:rPr lang="zh-CN" altLang="en-US" sz="1800" b="1" smtClean="0">
                <a:solidFill>
                  <a:srgbClr val="FF0000"/>
                </a:solidFill>
                <a:latin typeface="微软雅黑" panose="020B0503020204020204" pitchFamily="34" charset="-122"/>
                <a:ea typeface="微软雅黑" panose="020B0503020204020204" pitchFamily="34" charset="-122"/>
              </a:rPr>
              <a:t>─┼───────┼─────────────</a:t>
            </a:r>
          </a:p>
          <a:p>
            <a:pPr algn="just">
              <a:lnSpc>
                <a:spcPct val="160000"/>
              </a:lnSpc>
              <a:defRPr/>
            </a:pPr>
            <a:r>
              <a:rPr lang="zh-CN" altLang="en-US" sz="1800" b="1" smtClean="0">
                <a:latin typeface="微软雅黑" panose="020B0503020204020204" pitchFamily="34" charset="-122"/>
                <a:ea typeface="微软雅黑" panose="020B0503020204020204" pitchFamily="34" charset="-122"/>
              </a:rPr>
              <a:t>                      </a:t>
            </a:r>
            <a:r>
              <a:rPr lang="en-US" altLang="zh-CN" sz="1800" b="1" smtClean="0">
                <a:latin typeface="微软雅黑" panose="020B0503020204020204" pitchFamily="34" charset="-122"/>
                <a:ea typeface="微软雅黑" panose="020B0503020204020204" pitchFamily="34" charset="-122"/>
              </a:rPr>
              <a:t>Ta        </a:t>
            </a:r>
            <a:r>
              <a:rPr lang="zh-CN" altLang="en-US" sz="1800" b="1" smtClean="0">
                <a:latin typeface="微软雅黑" panose="020B0503020204020204" pitchFamily="34" charset="-122"/>
                <a:ea typeface="微软雅黑" panose="020B0503020204020204" pitchFamily="34" charset="-122"/>
              </a:rPr>
              <a:t>　　</a:t>
            </a:r>
            <a:r>
              <a:rPr lang="en-US" altLang="zh-CN" sz="1800" b="1" smtClean="0">
                <a:latin typeface="微软雅黑" panose="020B0503020204020204" pitchFamily="34" charset="-122"/>
                <a:ea typeface="微软雅黑" panose="020B0503020204020204" pitchFamily="34" charset="-122"/>
              </a:rPr>
              <a:t>Tb        </a:t>
            </a:r>
            <a:r>
              <a:rPr lang="en-US" altLang="zh-CN" sz="2000" b="1" smtClean="0">
                <a:latin typeface="微软雅黑" panose="020B0503020204020204" pitchFamily="34" charset="-122"/>
                <a:ea typeface="微软雅黑" panose="020B0503020204020204" pitchFamily="34" charset="-122"/>
              </a:rPr>
              <a:t>        Tf</a:t>
            </a:r>
          </a:p>
          <a:p>
            <a:pPr algn="just">
              <a:lnSpc>
                <a:spcPct val="160000"/>
              </a:lnSpc>
              <a:defRPr/>
            </a:pPr>
            <a:r>
              <a:rPr lang="en-US" altLang="zh-CN" sz="1800" b="1"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重装后备副本</a:t>
            </a:r>
            <a:r>
              <a:rPr lang="zh-CN" altLang="en-US" sz="1600"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重新运行事务</a:t>
            </a:r>
          </a:p>
          <a:p>
            <a:pPr algn="just">
              <a:lnSpc>
                <a:spcPct val="160000"/>
              </a:lnSpc>
              <a:defRPr/>
            </a:pPr>
            <a:r>
              <a:rPr lang="zh-CN" altLang="en-US" sz="2000" b="1" smtClean="0">
                <a:latin typeface="微软雅黑" panose="020B0503020204020204" pitchFamily="34" charset="-122"/>
                <a:ea typeface="微软雅黑" panose="020B0503020204020204" pitchFamily="34" charset="-122"/>
              </a:rPr>
              <a:t>恢复</a:t>
            </a:r>
            <a:r>
              <a:rPr lang="zh-CN" altLang="en-US" sz="1600" b="1" smtClean="0">
                <a:latin typeface="微软雅黑" panose="020B0503020204020204" pitchFamily="34" charset="-122"/>
                <a:ea typeface="微软雅黑" panose="020B0503020204020204" pitchFamily="34" charset="-122"/>
              </a:rPr>
              <a:t> </a:t>
            </a:r>
            <a:r>
              <a:rPr lang="zh-CN" altLang="en-US" sz="1800" b="1" smtClean="0">
                <a:latin typeface="微软雅黑" panose="020B0503020204020204" pitchFamily="34" charset="-122"/>
                <a:ea typeface="微软雅黑" panose="020B0503020204020204" pitchFamily="34" charset="-122"/>
              </a:rPr>
              <a:t>            </a:t>
            </a:r>
            <a:r>
              <a:rPr lang="zh-CN" altLang="en-US" sz="1800" b="1" smtClean="0">
                <a:solidFill>
                  <a:srgbClr val="FF0000"/>
                </a:solidFill>
                <a:latin typeface="微软雅黑" panose="020B0503020204020204" pitchFamily="34" charset="-122"/>
                <a:ea typeface="微软雅黑" panose="020B0503020204020204" pitchFamily="34" charset="-122"/>
              </a:rPr>
              <a:t>─┼───────┴－－－－－－－</a:t>
            </a:r>
            <a:r>
              <a:rPr lang="zh-CN" altLang="en-US" sz="2000" b="1" smtClean="0">
                <a:solidFill>
                  <a:srgbClr val="FF0000"/>
                </a:solidFill>
                <a:latin typeface="微软雅黑" panose="020B0503020204020204" pitchFamily="34" charset="-122"/>
                <a:ea typeface="微软雅黑" panose="020B0503020204020204" pitchFamily="34" charset="-122"/>
              </a:rPr>
              <a:t>－→</a:t>
            </a:r>
          </a:p>
          <a:p>
            <a:pPr algn="just">
              <a:defRPr/>
            </a:pPr>
            <a:endParaRPr lang="en-US" altLang="zh-CN"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备份方法</a:t>
            </a:r>
          </a:p>
        </p:txBody>
      </p:sp>
      <p:sp>
        <p:nvSpPr>
          <p:cNvPr id="32771" name="Rectangle 3"/>
          <p:cNvSpPr>
            <a:spLocks noGrp="1" noChangeArrowheads="1"/>
          </p:cNvSpPr>
          <p:nvPr>
            <p:ph sz="quarter" idx="10"/>
          </p:nvPr>
        </p:nvSpPr>
        <p:spPr>
          <a:xfrm>
            <a:off x="684213" y="842963"/>
            <a:ext cx="8135937" cy="1065212"/>
          </a:xfrm>
          <a:ln>
            <a:prstDash val="dash"/>
            <a:miter lim="800000"/>
            <a:headEnd/>
            <a:tailEnd/>
          </a:ln>
        </p:spPr>
        <p:txBody>
          <a:bodyPr lIns="71305" tIns="35652" rIns="71305" bIns="35652">
            <a:spAutoFit/>
          </a:bodyPr>
          <a:lstStyle/>
          <a:p>
            <a:pPr marL="285750" indent="-285750" defTabSz="713049" eaLnBrk="1" hangingPunct="1">
              <a:lnSpc>
                <a:spcPct val="150000"/>
              </a:lnSpc>
              <a:spcAft>
                <a:spcPts val="468"/>
              </a:spcAft>
              <a:defRPr/>
            </a:pPr>
            <a:r>
              <a:rPr lang="zh-CN" altLang="en-US" smtClean="0">
                <a:solidFill>
                  <a:schemeClr val="tx1">
                    <a:lumMod val="50000"/>
                    <a:lumOff val="50000"/>
                  </a:schemeClr>
                </a:solidFill>
              </a:rPr>
              <a:t>静态备份与动态</a:t>
            </a:r>
            <a:r>
              <a:rPr lang="zh-CN" altLang="en-US">
                <a:solidFill>
                  <a:schemeClr val="tx1">
                    <a:lumMod val="50000"/>
                    <a:lumOff val="50000"/>
                  </a:schemeClr>
                </a:solidFill>
              </a:rPr>
              <a:t>备份</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海量</a:t>
            </a:r>
            <a:r>
              <a:rPr lang="zh-CN" altLang="en-US">
                <a:solidFill>
                  <a:schemeClr val="tx1">
                    <a:lumMod val="50000"/>
                    <a:lumOff val="50000"/>
                  </a:schemeClr>
                </a:solidFill>
              </a:rPr>
              <a:t>备份</a:t>
            </a:r>
            <a:r>
              <a:rPr lang="zh-CN" altLang="en-US" smtClean="0">
                <a:solidFill>
                  <a:schemeClr val="tx1">
                    <a:lumMod val="50000"/>
                    <a:lumOff val="50000"/>
                  </a:schemeClr>
                </a:solidFill>
              </a:rPr>
              <a:t>与增量</a:t>
            </a:r>
            <a:r>
              <a:rPr lang="zh-CN" altLang="en-US">
                <a:solidFill>
                  <a:schemeClr val="tx1">
                    <a:lumMod val="50000"/>
                    <a:lumOff val="50000"/>
                  </a:schemeClr>
                </a:solidFill>
              </a:rPr>
              <a:t>备份</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静态备份</a:t>
            </a:r>
          </a:p>
        </p:txBody>
      </p:sp>
      <p:sp>
        <p:nvSpPr>
          <p:cNvPr id="3379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在系统中无运行事务时</a:t>
            </a:r>
            <a:r>
              <a:rPr lang="zh-CN" altLang="en-US" smtClean="0">
                <a:solidFill>
                  <a:schemeClr val="tx1">
                    <a:lumMod val="50000"/>
                    <a:lumOff val="50000"/>
                  </a:schemeClr>
                </a:solidFill>
              </a:rPr>
              <a:t>进行备份</a:t>
            </a:r>
            <a:endParaRPr lang="zh-CN" altLang="en-US">
              <a:solidFill>
                <a:schemeClr val="tx1">
                  <a:lumMod val="50000"/>
                  <a:lumOff val="50000"/>
                </a:schemeClr>
              </a:solidFill>
            </a:endParaRPr>
          </a:p>
          <a:p>
            <a:pPr marL="285750" indent="-285750" defTabSz="713049" eaLnBrk="1" hangingPunct="1">
              <a:lnSpc>
                <a:spcPts val="2500"/>
              </a:lnSpc>
              <a:spcAft>
                <a:spcPts val="468"/>
              </a:spcAft>
              <a:defRPr/>
            </a:pPr>
            <a:r>
              <a:rPr lang="zh-CN" altLang="en-US">
                <a:solidFill>
                  <a:schemeClr val="tx1">
                    <a:lumMod val="50000"/>
                    <a:lumOff val="50000"/>
                  </a:schemeClr>
                </a:solidFill>
              </a:rPr>
              <a:t>备份</a:t>
            </a:r>
            <a:r>
              <a:rPr lang="zh-CN" altLang="en-US" smtClean="0">
                <a:solidFill>
                  <a:schemeClr val="tx1">
                    <a:lumMod val="50000"/>
                    <a:lumOff val="50000"/>
                  </a:schemeClr>
                </a:solidFill>
              </a:rPr>
              <a:t>开始</a:t>
            </a:r>
            <a:r>
              <a:rPr lang="zh-CN" altLang="en-US">
                <a:solidFill>
                  <a:schemeClr val="tx1">
                    <a:lumMod val="50000"/>
                    <a:lumOff val="50000"/>
                  </a:schemeClr>
                </a:solidFill>
              </a:rPr>
              <a:t>时数据库处于一致性状态</a:t>
            </a:r>
          </a:p>
          <a:p>
            <a:pPr marL="285750" indent="-285750" defTabSz="713049" eaLnBrk="1" hangingPunct="1">
              <a:lnSpc>
                <a:spcPts val="2500"/>
              </a:lnSpc>
              <a:spcAft>
                <a:spcPts val="468"/>
              </a:spcAft>
              <a:defRPr/>
            </a:pPr>
            <a:r>
              <a:rPr lang="zh-CN" altLang="en-US">
                <a:solidFill>
                  <a:schemeClr val="tx1">
                    <a:lumMod val="50000"/>
                    <a:lumOff val="50000"/>
                  </a:schemeClr>
                </a:solidFill>
              </a:rPr>
              <a:t>备份</a:t>
            </a:r>
            <a:r>
              <a:rPr lang="zh-CN" altLang="en-US" smtClean="0">
                <a:solidFill>
                  <a:schemeClr val="tx1">
                    <a:lumMod val="50000"/>
                    <a:lumOff val="50000"/>
                  </a:schemeClr>
                </a:solidFill>
              </a:rPr>
              <a:t>期间</a:t>
            </a:r>
            <a:r>
              <a:rPr lang="zh-CN" altLang="en-US">
                <a:solidFill>
                  <a:schemeClr val="tx1">
                    <a:lumMod val="50000"/>
                    <a:lumOff val="50000"/>
                  </a:schemeClr>
                </a:solidFill>
              </a:rPr>
              <a:t>不允许对数据库的任何存取、修改活动</a:t>
            </a:r>
          </a:p>
          <a:p>
            <a:pPr marL="285750" indent="-285750" defTabSz="713049" eaLnBrk="1" hangingPunct="1">
              <a:lnSpc>
                <a:spcPts val="2500"/>
              </a:lnSpc>
              <a:spcAft>
                <a:spcPts val="468"/>
              </a:spcAft>
              <a:defRPr/>
            </a:pPr>
            <a:r>
              <a:rPr lang="zh-CN" altLang="en-US">
                <a:solidFill>
                  <a:schemeClr val="tx1">
                    <a:lumMod val="50000"/>
                    <a:lumOff val="50000"/>
                  </a:schemeClr>
                </a:solidFill>
              </a:rPr>
              <a:t>优点：实现简单</a:t>
            </a:r>
          </a:p>
          <a:p>
            <a:pPr marL="285750" indent="-285750" defTabSz="713049" eaLnBrk="1" hangingPunct="1">
              <a:lnSpc>
                <a:spcPts val="2500"/>
              </a:lnSpc>
              <a:spcAft>
                <a:spcPts val="468"/>
              </a:spcAft>
              <a:defRPr/>
            </a:pPr>
            <a:r>
              <a:rPr lang="zh-CN" altLang="en-US">
                <a:solidFill>
                  <a:schemeClr val="tx1">
                    <a:lumMod val="50000"/>
                    <a:lumOff val="50000"/>
                  </a:schemeClr>
                </a:solidFill>
              </a:rPr>
              <a:t>缺点：降低了数据库的可用性</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备份</a:t>
            </a:r>
            <a:r>
              <a:rPr lang="zh-CN" altLang="en-US" smtClean="0">
                <a:latin typeface="华文楷体" panose="02010600040101010101" pitchFamily="2" charset="-122"/>
                <a:ea typeface="华文楷体" panose="02010600040101010101" pitchFamily="2" charset="-122"/>
              </a:rPr>
              <a:t>必须</a:t>
            </a:r>
            <a:r>
              <a:rPr lang="zh-CN" altLang="en-US">
                <a:latin typeface="华文楷体" panose="02010600040101010101" pitchFamily="2" charset="-122"/>
                <a:ea typeface="华文楷体" panose="02010600040101010101" pitchFamily="2" charset="-122"/>
              </a:rPr>
              <a:t>等用户事务结束</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新的事务必须</a:t>
            </a:r>
            <a:r>
              <a:rPr lang="zh-CN" altLang="en-US" smtClean="0">
                <a:latin typeface="华文楷体" panose="02010600040101010101" pitchFamily="2" charset="-122"/>
                <a:ea typeface="华文楷体" panose="02010600040101010101" pitchFamily="2" charset="-122"/>
              </a:rPr>
              <a:t>等</a:t>
            </a:r>
            <a:r>
              <a:rPr lang="zh-CN" altLang="en-US">
                <a:latin typeface="华文楷体" panose="02010600040101010101" pitchFamily="2" charset="-122"/>
                <a:ea typeface="华文楷体" panose="02010600040101010101" pitchFamily="2" charset="-122"/>
              </a:rPr>
              <a:t>备份</a:t>
            </a:r>
            <a:r>
              <a:rPr lang="zh-CN" altLang="en-US" smtClean="0">
                <a:latin typeface="华文楷体" panose="02010600040101010101" pitchFamily="2" charset="-122"/>
                <a:ea typeface="华文楷体" panose="02010600040101010101" pitchFamily="2" charset="-122"/>
              </a:rPr>
              <a:t>结束</a:t>
            </a:r>
            <a:endParaRPr lang="zh-CN" altLang="en-US">
              <a:latin typeface="华文楷体" panose="02010600040101010101" pitchFamily="2" charset="-122"/>
              <a:ea typeface="华文楷体" panose="02010600040101010101" pitchFamily="2" charset="-122"/>
            </a:endParaRP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0208" y="2876403"/>
            <a:ext cx="3888432" cy="20693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利用静态备份进行恢复</a:t>
            </a:r>
          </a:p>
        </p:txBody>
      </p:sp>
      <p:sp>
        <p:nvSpPr>
          <p:cNvPr id="45060" name="Text Box 4"/>
          <p:cNvSpPr txBox="1">
            <a:spLocks noChangeArrowheads="1"/>
          </p:cNvSpPr>
          <p:nvPr/>
        </p:nvSpPr>
        <p:spPr bwMode="auto">
          <a:xfrm>
            <a:off x="900113" y="1236663"/>
            <a:ext cx="7467600" cy="30480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0"/>
              </a:spcBef>
              <a:spcAft>
                <a:spcPct val="0"/>
              </a:spcAft>
              <a:defRPr sz="3200">
                <a:solidFill>
                  <a:schemeClr val="tx1"/>
                </a:solidFill>
                <a:latin typeface="Arial" charset="0"/>
                <a:ea typeface="宋体" charset="-122"/>
              </a:defRPr>
            </a:lvl6pPr>
            <a:lvl7pPr marL="2971800" indent="-228600" eaLnBrk="0" fontAlgn="base" hangingPunct="0">
              <a:spcBef>
                <a:spcPct val="0"/>
              </a:spcBef>
              <a:spcAft>
                <a:spcPct val="0"/>
              </a:spcAft>
              <a:defRPr sz="3200">
                <a:solidFill>
                  <a:schemeClr val="tx1"/>
                </a:solidFill>
                <a:latin typeface="Arial" charset="0"/>
                <a:ea typeface="宋体" charset="-122"/>
              </a:defRPr>
            </a:lvl7pPr>
            <a:lvl8pPr marL="3429000" indent="-228600" eaLnBrk="0" fontAlgn="base" hangingPunct="0">
              <a:spcBef>
                <a:spcPct val="0"/>
              </a:spcBef>
              <a:spcAft>
                <a:spcPct val="0"/>
              </a:spcAft>
              <a:defRPr sz="3200">
                <a:solidFill>
                  <a:schemeClr val="tx1"/>
                </a:solidFill>
                <a:latin typeface="Arial" charset="0"/>
                <a:ea typeface="宋体" charset="-122"/>
              </a:defRPr>
            </a:lvl8pPr>
            <a:lvl9pPr marL="3886200" indent="-228600" eaLnBrk="0" fontAlgn="base" hangingPunct="0">
              <a:spcBef>
                <a:spcPct val="0"/>
              </a:spcBef>
              <a:spcAft>
                <a:spcPct val="0"/>
              </a:spcAft>
              <a:defRPr sz="3200">
                <a:solidFill>
                  <a:schemeClr val="tx1"/>
                </a:solidFill>
                <a:latin typeface="Arial" charset="0"/>
                <a:ea typeface="宋体" charset="-122"/>
              </a:defRPr>
            </a:lvl9pPr>
          </a:lstStyle>
          <a:p>
            <a:pPr algn="just">
              <a:lnSpc>
                <a:spcPct val="160000"/>
              </a:lnSpc>
              <a:defRPr/>
            </a:pPr>
            <a:r>
              <a:rPr lang="en-US" altLang="zh-CN" sz="1000" b="1" smtClean="0">
                <a:latin typeface="微软雅黑" panose="020B0503020204020204" pitchFamily="34" charset="-122"/>
                <a:ea typeface="微软雅黑" panose="020B0503020204020204" pitchFamily="34" charset="-122"/>
              </a:rPr>
              <a:t>                                                     		 </a:t>
            </a:r>
            <a:r>
              <a:rPr lang="zh-CN" altLang="en-US" sz="2000" b="1" smtClean="0">
                <a:solidFill>
                  <a:srgbClr val="FF0000"/>
                </a:solidFill>
                <a:latin typeface="微软雅黑" panose="020B0503020204020204" pitchFamily="34" charset="-122"/>
                <a:ea typeface="微软雅黑" panose="020B0503020204020204" pitchFamily="34" charset="-122"/>
              </a:rPr>
              <a:t>故障发生点</a:t>
            </a:r>
          </a:p>
          <a:p>
            <a:pPr algn="just">
              <a:lnSpc>
                <a:spcPct val="160000"/>
              </a:lnSpc>
              <a:defRPr/>
            </a:pPr>
            <a:r>
              <a:rPr kumimoji="1" lang="zh-CN" altLang="en-US" sz="2000" smtClean="0">
                <a:latin typeface="微软雅黑" panose="020B0503020204020204" pitchFamily="34" charset="-122"/>
                <a:ea typeface="微软雅黑" panose="020B0503020204020204" pitchFamily="34" charset="-122"/>
              </a:rPr>
              <a:t>                 </a:t>
            </a:r>
            <a:r>
              <a:rPr kumimoji="1" lang="zh-CN" altLang="en-US" sz="1800" smtClean="0">
                <a:latin typeface="微软雅黑" panose="020B0503020204020204" pitchFamily="34" charset="-122"/>
                <a:ea typeface="微软雅黑" panose="020B0503020204020204" pitchFamily="34" charset="-122"/>
              </a:rPr>
              <a:t>静态</a:t>
            </a:r>
            <a:r>
              <a:rPr lang="zh-CN" altLang="en-US" sz="1800" smtClean="0">
                <a:latin typeface="微软雅黑" panose="020B0503020204020204" pitchFamily="34" charset="-122"/>
                <a:ea typeface="微软雅黑" panose="020B0503020204020204" pitchFamily="34" charset="-122"/>
              </a:rPr>
              <a:t>备份</a:t>
            </a:r>
            <a:r>
              <a:rPr lang="zh-CN" altLang="en-US" sz="1400"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运行事务</a:t>
            </a:r>
            <a:r>
              <a:rPr lang="zh-CN" altLang="en-US" sz="1600" smtClean="0">
                <a:latin typeface="微软雅黑" panose="020B0503020204020204" pitchFamily="34" charset="-122"/>
                <a:ea typeface="微软雅黑" panose="020B0503020204020204" pitchFamily="34" charset="-122"/>
              </a:rPr>
              <a:t>              </a:t>
            </a:r>
            <a:r>
              <a:rPr lang="zh-CN" altLang="en-US" sz="1800" b="1" smtClean="0">
                <a:latin typeface="微软雅黑" panose="020B0503020204020204" pitchFamily="34" charset="-122"/>
                <a:ea typeface="微软雅黑" panose="020B0503020204020204" pitchFamily="34" charset="-122"/>
              </a:rPr>
              <a:t>↓</a:t>
            </a:r>
          </a:p>
          <a:p>
            <a:pPr algn="just">
              <a:lnSpc>
                <a:spcPct val="160000"/>
              </a:lnSpc>
              <a:defRPr/>
            </a:pPr>
            <a:r>
              <a:rPr lang="zh-CN" altLang="en-US" sz="2000" b="1" smtClean="0">
                <a:latin typeface="微软雅黑" panose="020B0503020204020204" pitchFamily="34" charset="-122"/>
                <a:ea typeface="微软雅黑" panose="020B0503020204020204" pitchFamily="34" charset="-122"/>
              </a:rPr>
              <a:t>正常运行</a:t>
            </a:r>
            <a:r>
              <a:rPr lang="zh-CN" altLang="en-US" sz="1800" b="1" smtClean="0">
                <a:latin typeface="微软雅黑" panose="020B0503020204020204" pitchFamily="34" charset="-122"/>
                <a:ea typeface="微软雅黑" panose="020B0503020204020204" pitchFamily="34" charset="-122"/>
              </a:rPr>
              <a:t>     </a:t>
            </a:r>
            <a:r>
              <a:rPr lang="zh-CN" altLang="en-US" sz="1800" b="1" smtClean="0">
                <a:solidFill>
                  <a:srgbClr val="FF0000"/>
                </a:solidFill>
                <a:latin typeface="微软雅黑" panose="020B0503020204020204" pitchFamily="34" charset="-122"/>
                <a:ea typeface="微软雅黑" panose="020B0503020204020204" pitchFamily="34" charset="-122"/>
              </a:rPr>
              <a:t>─┼───────┼─────────────</a:t>
            </a:r>
          </a:p>
          <a:p>
            <a:pPr algn="just">
              <a:lnSpc>
                <a:spcPct val="160000"/>
              </a:lnSpc>
              <a:defRPr/>
            </a:pPr>
            <a:r>
              <a:rPr lang="zh-CN" altLang="en-US" sz="1800" b="1" smtClean="0">
                <a:latin typeface="微软雅黑" panose="020B0503020204020204" pitchFamily="34" charset="-122"/>
                <a:ea typeface="微软雅黑" panose="020B0503020204020204" pitchFamily="34" charset="-122"/>
              </a:rPr>
              <a:t>                      </a:t>
            </a:r>
            <a:r>
              <a:rPr lang="en-US" altLang="zh-CN" sz="1800" b="1" smtClean="0">
                <a:latin typeface="微软雅黑" panose="020B0503020204020204" pitchFamily="34" charset="-122"/>
                <a:ea typeface="微软雅黑" panose="020B0503020204020204" pitchFamily="34" charset="-122"/>
              </a:rPr>
              <a:t>Ta        </a:t>
            </a:r>
            <a:r>
              <a:rPr lang="zh-CN" altLang="en-US" sz="1800" b="1" smtClean="0">
                <a:latin typeface="微软雅黑" panose="020B0503020204020204" pitchFamily="34" charset="-122"/>
                <a:ea typeface="微软雅黑" panose="020B0503020204020204" pitchFamily="34" charset="-122"/>
              </a:rPr>
              <a:t>　　</a:t>
            </a:r>
            <a:r>
              <a:rPr lang="en-US" altLang="zh-CN" sz="1800" b="1" smtClean="0">
                <a:latin typeface="微软雅黑" panose="020B0503020204020204" pitchFamily="34" charset="-122"/>
                <a:ea typeface="微软雅黑" panose="020B0503020204020204" pitchFamily="34" charset="-122"/>
              </a:rPr>
              <a:t>Tb        </a:t>
            </a:r>
            <a:r>
              <a:rPr lang="en-US" altLang="zh-CN" sz="2000" b="1" smtClean="0">
                <a:latin typeface="微软雅黑" panose="020B0503020204020204" pitchFamily="34" charset="-122"/>
                <a:ea typeface="微软雅黑" panose="020B0503020204020204" pitchFamily="34" charset="-122"/>
              </a:rPr>
              <a:t>         Tf</a:t>
            </a:r>
          </a:p>
          <a:p>
            <a:pPr algn="just">
              <a:lnSpc>
                <a:spcPct val="160000"/>
              </a:lnSpc>
              <a:defRPr/>
            </a:pPr>
            <a:r>
              <a:rPr lang="en-US" altLang="zh-CN" sz="1800" b="1" smtClean="0">
                <a:latin typeface="微软雅黑" panose="020B0503020204020204" pitchFamily="34" charset="-122"/>
                <a:ea typeface="微软雅黑" panose="020B0503020204020204" pitchFamily="34" charset="-122"/>
              </a:rPr>
              <a:t>                  </a:t>
            </a:r>
            <a:r>
              <a:rPr kumimoji="1" lang="zh-CN" altLang="en-US" sz="1800" smtClean="0">
                <a:latin typeface="微软雅黑" panose="020B0503020204020204" pitchFamily="34" charset="-122"/>
                <a:ea typeface="微软雅黑" panose="020B0503020204020204" pitchFamily="34" charset="-122"/>
              </a:rPr>
              <a:t>重装后备副本  </a:t>
            </a:r>
          </a:p>
          <a:p>
            <a:pPr algn="just">
              <a:lnSpc>
                <a:spcPct val="160000"/>
              </a:lnSpc>
              <a:defRPr/>
            </a:pPr>
            <a:r>
              <a:rPr lang="zh-CN" altLang="en-US" sz="2000" b="1" smtClean="0">
                <a:latin typeface="微软雅黑" panose="020B0503020204020204" pitchFamily="34" charset="-122"/>
                <a:ea typeface="微软雅黑" panose="020B0503020204020204" pitchFamily="34" charset="-122"/>
              </a:rPr>
              <a:t>恢复</a:t>
            </a:r>
            <a:r>
              <a:rPr lang="zh-CN" altLang="en-US" sz="1600" b="1" smtClean="0">
                <a:latin typeface="微软雅黑" panose="020B0503020204020204" pitchFamily="34" charset="-122"/>
                <a:ea typeface="微软雅黑" panose="020B0503020204020204" pitchFamily="34" charset="-122"/>
              </a:rPr>
              <a:t> </a:t>
            </a:r>
            <a:r>
              <a:rPr lang="zh-CN" altLang="en-US" sz="1800" b="1" smtClean="0">
                <a:latin typeface="微软雅黑" panose="020B0503020204020204" pitchFamily="34" charset="-122"/>
                <a:ea typeface="微软雅黑" panose="020B0503020204020204" pitchFamily="34" charset="-122"/>
              </a:rPr>
              <a:t>           </a:t>
            </a:r>
            <a:r>
              <a:rPr lang="zh-CN" altLang="en-US" sz="1800" b="1" smtClean="0">
                <a:solidFill>
                  <a:srgbClr val="FF0000"/>
                </a:solidFill>
                <a:latin typeface="微软雅黑" panose="020B0503020204020204" pitchFamily="34" charset="-122"/>
                <a:ea typeface="微软雅黑" panose="020B0503020204020204" pitchFamily="34" charset="-122"/>
              </a:rPr>
              <a:t>─┼───────</a:t>
            </a:r>
            <a:r>
              <a:rPr kumimoji="1" lang="zh-CN" altLang="en-US" sz="2400" b="1" smtClean="0">
                <a:solidFill>
                  <a:srgbClr val="FF0000"/>
                </a:solidFill>
                <a:latin typeface="微软雅黑" panose="020B0503020204020204" pitchFamily="34" charset="-122"/>
                <a:ea typeface="微软雅黑" panose="020B0503020204020204" pitchFamily="34" charset="-122"/>
              </a:rPr>
              <a:t>┥</a:t>
            </a:r>
            <a:endParaRPr lang="zh-CN" altLang="en-US" sz="2000" b="1" smtClean="0">
              <a:solidFill>
                <a:srgbClr val="FF0000"/>
              </a:solidFill>
              <a:latin typeface="微软雅黑" panose="020B0503020204020204" pitchFamily="34" charset="-122"/>
              <a:ea typeface="微软雅黑" panose="020B0503020204020204" pitchFamily="34" charset="-122"/>
            </a:endParaRPr>
          </a:p>
          <a:p>
            <a:pPr algn="just">
              <a:defRPr/>
            </a:pPr>
            <a:endParaRPr lang="en-US" altLang="zh-CN"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动态备份</a:t>
            </a:r>
          </a:p>
        </p:txBody>
      </p:sp>
      <p:sp>
        <p:nvSpPr>
          <p:cNvPr id="35843" name="Rectangle 3"/>
          <p:cNvSpPr>
            <a:spLocks noGrp="1" noChangeArrowheads="1"/>
          </p:cNvSpPr>
          <p:nvPr>
            <p:ph sz="quarter" idx="10"/>
          </p:nvPr>
        </p:nvSpPr>
        <p:spPr>
          <a:xfrm>
            <a:off x="684213" y="842963"/>
            <a:ext cx="8135937" cy="2924175"/>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备份操作</a:t>
            </a:r>
            <a:r>
              <a:rPr lang="zh-CN" altLang="en-US">
                <a:solidFill>
                  <a:schemeClr val="tx1">
                    <a:lumMod val="50000"/>
                    <a:lumOff val="50000"/>
                  </a:schemeClr>
                </a:solidFill>
              </a:rPr>
              <a:t>与用户事务并发进行</a:t>
            </a:r>
          </a:p>
          <a:p>
            <a:pPr marL="285750" indent="-285750" defTabSz="713049" eaLnBrk="1" hangingPunct="1">
              <a:lnSpc>
                <a:spcPts val="2500"/>
              </a:lnSpc>
              <a:spcAft>
                <a:spcPts val="468"/>
              </a:spcAft>
              <a:defRPr/>
            </a:pPr>
            <a:r>
              <a:rPr lang="zh-CN" altLang="en-US">
                <a:solidFill>
                  <a:schemeClr val="tx1">
                    <a:lumMod val="50000"/>
                    <a:lumOff val="50000"/>
                  </a:schemeClr>
                </a:solidFill>
              </a:rPr>
              <a:t>备份</a:t>
            </a:r>
            <a:r>
              <a:rPr lang="zh-CN" altLang="en-US" smtClean="0">
                <a:solidFill>
                  <a:schemeClr val="tx1">
                    <a:lumMod val="50000"/>
                    <a:lumOff val="50000"/>
                  </a:schemeClr>
                </a:solidFill>
              </a:rPr>
              <a:t>期间</a:t>
            </a:r>
            <a:r>
              <a:rPr lang="zh-CN" altLang="en-US">
                <a:solidFill>
                  <a:schemeClr val="tx1">
                    <a:lumMod val="50000"/>
                    <a:lumOff val="50000"/>
                  </a:schemeClr>
                </a:solidFill>
              </a:rPr>
              <a:t>允许对数据库进行存取或修改</a:t>
            </a:r>
          </a:p>
          <a:p>
            <a:pPr marL="285750" indent="-285750" defTabSz="713049" eaLnBrk="1" hangingPunct="1">
              <a:lnSpc>
                <a:spcPts val="2500"/>
              </a:lnSpc>
              <a:spcAft>
                <a:spcPts val="468"/>
              </a:spcAft>
              <a:defRPr/>
            </a:pPr>
            <a:r>
              <a:rPr lang="zh-CN" altLang="en-US">
                <a:solidFill>
                  <a:schemeClr val="tx1">
                    <a:lumMod val="50000"/>
                    <a:lumOff val="50000"/>
                  </a:schemeClr>
                </a:solidFill>
              </a:rPr>
              <a:t>优点</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不用等待正在运行的用户事务结束</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不会影响新事务的运行</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缺点</a:t>
            </a:r>
            <a:endParaRPr lang="zh-CN" altLang="en-US">
              <a:solidFill>
                <a:schemeClr val="tx1">
                  <a:lumMod val="50000"/>
                  <a:lumOff val="50000"/>
                </a:schemeClr>
              </a:solidFill>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不能保证副本中的数据正确有效</a:t>
            </a:r>
          </a:p>
        </p:txBody>
      </p:sp>
      <p:pic>
        <p:nvPicPr>
          <p:cNvPr id="39940" name="Picture 6" descr="http://www.sqlbackuprestore.com/rm03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00" y="3203575"/>
            <a:ext cx="4176713"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利用动态备份进行恢复</a:t>
            </a:r>
          </a:p>
        </p:txBody>
      </p:sp>
      <p:sp>
        <p:nvSpPr>
          <p:cNvPr id="3686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利用</a:t>
            </a:r>
            <a:r>
              <a:rPr lang="zh-CN" altLang="en-US" smtClean="0">
                <a:solidFill>
                  <a:schemeClr val="tx1">
                    <a:lumMod val="50000"/>
                    <a:lumOff val="50000"/>
                  </a:schemeClr>
                </a:solidFill>
              </a:rPr>
              <a:t>动态</a:t>
            </a:r>
            <a:r>
              <a:rPr lang="zh-CN" altLang="en-US">
                <a:solidFill>
                  <a:schemeClr val="tx1">
                    <a:lumMod val="50000"/>
                    <a:lumOff val="50000"/>
                  </a:schemeClr>
                </a:solidFill>
              </a:rPr>
              <a:t>备份</a:t>
            </a:r>
            <a:r>
              <a:rPr lang="zh-CN" altLang="en-US" smtClean="0">
                <a:solidFill>
                  <a:schemeClr val="tx1">
                    <a:lumMod val="50000"/>
                    <a:lumOff val="50000"/>
                  </a:schemeClr>
                </a:solidFill>
              </a:rPr>
              <a:t>得到</a:t>
            </a:r>
            <a:r>
              <a:rPr lang="zh-CN" altLang="en-US">
                <a:solidFill>
                  <a:schemeClr val="tx1">
                    <a:lumMod val="50000"/>
                    <a:lumOff val="50000"/>
                  </a:schemeClr>
                </a:solidFill>
              </a:rPr>
              <a:t>的副本进行故障恢复</a:t>
            </a:r>
          </a:p>
          <a:p>
            <a:pPr lvl="1" eaLnBrk="1" hangingPunct="1">
              <a:lnSpc>
                <a:spcPts val="2500"/>
              </a:lnSpc>
              <a:defRPr/>
            </a:pPr>
            <a:r>
              <a:rPr lang="zh-CN" altLang="en-US">
                <a:latin typeface="华文楷体" panose="02010600040101010101" pitchFamily="2" charset="-122"/>
                <a:ea typeface="华文楷体" panose="02010600040101010101" pitchFamily="2" charset="-122"/>
              </a:rPr>
              <a:t>需要把动态备份期间各事务对数据库的</a:t>
            </a:r>
            <a:r>
              <a:rPr lang="zh-CN" altLang="en-US" smtClean="0">
                <a:latin typeface="华文楷体" panose="02010600040101010101" pitchFamily="2" charset="-122"/>
                <a:ea typeface="华文楷体" panose="02010600040101010101" pitchFamily="2" charset="-122"/>
              </a:rPr>
              <a:t>修改登记</a:t>
            </a:r>
            <a:r>
              <a:rPr lang="zh-CN" altLang="en-US">
                <a:latin typeface="华文楷体" panose="02010600040101010101" pitchFamily="2" charset="-122"/>
                <a:ea typeface="华文楷体" panose="02010600040101010101" pitchFamily="2" charset="-122"/>
              </a:rPr>
              <a:t>下来，建立日志文件</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后备副本加上日志文件才能把数据库恢复到某一时刻的正确状态</a:t>
            </a:r>
          </a:p>
        </p:txBody>
      </p:sp>
      <p:sp>
        <p:nvSpPr>
          <p:cNvPr id="4" name="Text Box 4"/>
          <p:cNvSpPr txBox="1">
            <a:spLocks noChangeArrowheads="1"/>
          </p:cNvSpPr>
          <p:nvPr/>
        </p:nvSpPr>
        <p:spPr bwMode="auto">
          <a:xfrm>
            <a:off x="2627313" y="2281238"/>
            <a:ext cx="5329237" cy="25209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lvl1pPr algn="ctr" eaLnBrk="0" hangingPunct="0">
              <a:spcBef>
                <a:spcPct val="20000"/>
              </a:spcBef>
              <a:defRPr sz="3200">
                <a:solidFill>
                  <a:schemeClr val="tx1"/>
                </a:solidFill>
                <a:latin typeface="Arial" charset="0"/>
                <a:ea typeface="宋体" charset="-122"/>
              </a:defRPr>
            </a:lvl1pPr>
            <a:lvl2pPr marL="742950" indent="-285750" algn="ctr" eaLnBrk="0" hangingPunct="0">
              <a:spcBef>
                <a:spcPct val="20000"/>
              </a:spcBef>
              <a:defRPr sz="3200">
                <a:solidFill>
                  <a:schemeClr val="tx1"/>
                </a:solidFill>
                <a:latin typeface="Arial" charset="0"/>
                <a:ea typeface="宋体" charset="-122"/>
              </a:defRPr>
            </a:lvl2pPr>
            <a:lvl3pPr marL="1143000" indent="-228600" algn="ctr" eaLnBrk="0" hangingPunct="0">
              <a:spcBef>
                <a:spcPct val="20000"/>
              </a:spcBef>
              <a:defRPr sz="3200">
                <a:solidFill>
                  <a:schemeClr val="tx1"/>
                </a:solidFill>
                <a:latin typeface="Arial" charset="0"/>
                <a:ea typeface="宋体" charset="-122"/>
              </a:defRPr>
            </a:lvl3pPr>
            <a:lvl4pPr marL="1600200" indent="-228600" algn="ctr" eaLnBrk="0" hangingPunct="0">
              <a:spcBef>
                <a:spcPct val="20000"/>
              </a:spcBef>
              <a:defRPr sz="3200">
                <a:solidFill>
                  <a:schemeClr val="tx1"/>
                </a:solidFill>
                <a:latin typeface="Arial" charset="0"/>
                <a:ea typeface="宋体" charset="-122"/>
              </a:defRPr>
            </a:lvl4pPr>
            <a:lvl5pPr marL="2057400" indent="-228600" algn="ctr" eaLnBrk="0" hangingPunct="0">
              <a:spcBef>
                <a:spcPct val="20000"/>
              </a:spcBef>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just">
              <a:lnSpc>
                <a:spcPct val="160000"/>
              </a:lnSpc>
              <a:spcBef>
                <a:spcPct val="0"/>
              </a:spcBef>
              <a:defRPr/>
            </a:pPr>
            <a:r>
              <a:rPr lang="en-US" altLang="zh-CN" sz="1400" b="1" smtClean="0">
                <a:latin typeface="微软雅黑" panose="020B0503020204020204" pitchFamily="34" charset="-122"/>
                <a:ea typeface="微软雅黑" panose="020B0503020204020204" pitchFamily="34" charset="-122"/>
              </a:rPr>
              <a:t>                </a:t>
            </a:r>
            <a:r>
              <a:rPr kumimoji="1" lang="zh-CN" altLang="en-US" sz="2000" b="1" smtClean="0">
                <a:latin typeface="微软雅黑" panose="020B0503020204020204" pitchFamily="34" charset="-122"/>
                <a:ea typeface="微软雅黑" panose="020B0503020204020204" pitchFamily="34" charset="-122"/>
              </a:rPr>
              <a:t>    </a:t>
            </a:r>
            <a:r>
              <a:rPr kumimoji="1" lang="zh-CN" altLang="en-US" sz="1800" smtClean="0">
                <a:latin typeface="微软雅黑" panose="020B0503020204020204" pitchFamily="34" charset="-122"/>
                <a:ea typeface="微软雅黑" panose="020B0503020204020204" pitchFamily="34" charset="-122"/>
              </a:rPr>
              <a:t>动态</a:t>
            </a:r>
            <a:r>
              <a:rPr lang="zh-CN" altLang="en-US" sz="1800" smtClean="0">
                <a:latin typeface="微软雅黑" panose="020B0503020204020204" pitchFamily="34" charset="-122"/>
                <a:ea typeface="微软雅黑" panose="020B0503020204020204" pitchFamily="34" charset="-122"/>
              </a:rPr>
              <a:t>备份</a:t>
            </a:r>
            <a:r>
              <a:rPr lang="zh-CN" altLang="en-US" sz="1400"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运行事务</a:t>
            </a:r>
            <a:r>
              <a:rPr lang="zh-CN" altLang="en-US" sz="1600" smtClean="0">
                <a:latin typeface="微软雅黑" panose="020B0503020204020204" pitchFamily="34" charset="-122"/>
                <a:ea typeface="微软雅黑" panose="020B0503020204020204" pitchFamily="34" charset="-122"/>
              </a:rPr>
              <a:t>         </a:t>
            </a:r>
            <a:r>
              <a:rPr lang="zh-CN" altLang="en-US" sz="1800" smtClean="0">
                <a:solidFill>
                  <a:srgbClr val="FF0000"/>
                </a:solidFill>
                <a:latin typeface="微软雅黑" panose="020B0503020204020204" pitchFamily="34" charset="-122"/>
                <a:ea typeface="微软雅黑" panose="020B0503020204020204" pitchFamily="34" charset="-122"/>
              </a:rPr>
              <a:t>故障发生点</a:t>
            </a:r>
            <a:endParaRPr lang="zh-CN" altLang="en-US" sz="1800" b="1" smtClean="0">
              <a:solidFill>
                <a:srgbClr val="FF0000"/>
              </a:solidFill>
              <a:latin typeface="微软雅黑" panose="020B0503020204020204" pitchFamily="34" charset="-122"/>
              <a:ea typeface="微软雅黑" panose="020B0503020204020204" pitchFamily="34" charset="-122"/>
            </a:endParaRPr>
          </a:p>
          <a:p>
            <a:pPr algn="just">
              <a:lnSpc>
                <a:spcPct val="160000"/>
              </a:lnSpc>
              <a:spcBef>
                <a:spcPct val="0"/>
              </a:spcBef>
              <a:defRPr/>
            </a:pPr>
            <a:r>
              <a:rPr lang="zh-CN" altLang="en-US" sz="1800" b="1" smtClean="0">
                <a:latin typeface="微软雅黑" panose="020B0503020204020204" pitchFamily="34" charset="-122"/>
                <a:ea typeface="微软雅黑" panose="020B0503020204020204" pitchFamily="34" charset="-122"/>
              </a:rPr>
              <a:t>正常运行</a:t>
            </a:r>
            <a:r>
              <a:rPr lang="zh-CN" altLang="en-US" sz="1600" b="1" smtClean="0">
                <a:latin typeface="微软雅黑" panose="020B0503020204020204" pitchFamily="34" charset="-122"/>
                <a:ea typeface="微软雅黑" panose="020B0503020204020204" pitchFamily="34" charset="-122"/>
              </a:rPr>
              <a:t>     </a:t>
            </a:r>
            <a:r>
              <a:rPr lang="zh-CN" altLang="en-US" sz="1600" b="1" smtClean="0">
                <a:solidFill>
                  <a:srgbClr val="FF0000"/>
                </a:solidFill>
                <a:latin typeface="微软雅黑" panose="020B0503020204020204" pitchFamily="34" charset="-122"/>
                <a:ea typeface="微软雅黑" panose="020B0503020204020204" pitchFamily="34" charset="-122"/>
              </a:rPr>
              <a:t>─┼───────┼──────────┼───</a:t>
            </a:r>
          </a:p>
          <a:p>
            <a:pPr algn="just">
              <a:lnSpc>
                <a:spcPct val="160000"/>
              </a:lnSpc>
              <a:spcBef>
                <a:spcPct val="0"/>
              </a:spcBef>
              <a:defRPr/>
            </a:pPr>
            <a:r>
              <a:rPr lang="zh-CN" altLang="en-US" sz="1600" b="1" smtClean="0">
                <a:latin typeface="微软雅黑" panose="020B0503020204020204" pitchFamily="34" charset="-122"/>
                <a:ea typeface="微软雅黑" panose="020B0503020204020204" pitchFamily="34" charset="-122"/>
              </a:rPr>
              <a:t>                      </a:t>
            </a:r>
            <a:r>
              <a:rPr lang="en-US" altLang="zh-CN" sz="1600" b="1" smtClean="0">
                <a:latin typeface="微软雅黑" panose="020B0503020204020204" pitchFamily="34" charset="-122"/>
                <a:ea typeface="微软雅黑" panose="020B0503020204020204" pitchFamily="34" charset="-122"/>
              </a:rPr>
              <a:t>Ta        </a:t>
            </a:r>
            <a:r>
              <a:rPr lang="zh-CN" altLang="en-US" sz="1600" b="1" smtClean="0">
                <a:latin typeface="微软雅黑" panose="020B0503020204020204" pitchFamily="34" charset="-122"/>
                <a:ea typeface="微软雅黑" panose="020B0503020204020204" pitchFamily="34" charset="-122"/>
              </a:rPr>
              <a:t>　　 </a:t>
            </a:r>
            <a:r>
              <a:rPr lang="en-US" altLang="zh-CN" sz="1600" b="1" smtClean="0">
                <a:latin typeface="微软雅黑" panose="020B0503020204020204" pitchFamily="34" charset="-122"/>
                <a:ea typeface="微软雅黑" panose="020B0503020204020204" pitchFamily="34" charset="-122"/>
              </a:rPr>
              <a:t>Tb        </a:t>
            </a:r>
            <a:r>
              <a:rPr lang="en-US" altLang="zh-CN" sz="1800" b="1" smtClean="0">
                <a:latin typeface="微软雅黑" panose="020B0503020204020204" pitchFamily="34" charset="-122"/>
                <a:ea typeface="微软雅黑" panose="020B0503020204020204" pitchFamily="34" charset="-122"/>
              </a:rPr>
              <a:t>            Tf</a:t>
            </a:r>
          </a:p>
          <a:p>
            <a:pPr eaLnBrk="1" hangingPunct="1">
              <a:spcBef>
                <a:spcPct val="0"/>
              </a:spcBef>
              <a:defRPr/>
            </a:pPr>
            <a:endParaRPr lang="en-US" altLang="zh-CN" sz="1600" b="1" smtClean="0">
              <a:latin typeface="微软雅黑" panose="020B0503020204020204" pitchFamily="34" charset="-122"/>
              <a:ea typeface="微软雅黑" panose="020B0503020204020204" pitchFamily="34" charset="-122"/>
            </a:endParaRPr>
          </a:p>
          <a:p>
            <a:pPr algn="l" eaLnBrk="1" hangingPunct="1">
              <a:spcBef>
                <a:spcPct val="0"/>
              </a:spcBef>
              <a:defRPr/>
            </a:pPr>
            <a:r>
              <a:rPr lang="zh-CN" altLang="en-US" sz="1800" b="1"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重装后备副本</a:t>
            </a:r>
            <a:r>
              <a:rPr lang="zh-CN" altLang="en-US" sz="1600" smtClean="0">
                <a:latin typeface="微软雅黑" panose="020B0503020204020204" pitchFamily="34" charset="-122"/>
                <a:ea typeface="微软雅黑" panose="020B0503020204020204" pitchFamily="34" charset="-122"/>
              </a:rPr>
              <a:t>    </a:t>
            </a:r>
            <a:r>
              <a:rPr lang="zh-CN" altLang="en-US" sz="1800" smtClean="0">
                <a:latin typeface="微软雅黑" panose="020B0503020204020204" pitchFamily="34" charset="-122"/>
                <a:ea typeface="微软雅黑" panose="020B0503020204020204" pitchFamily="34" charset="-122"/>
              </a:rPr>
              <a:t>利用日志文件恢复</a:t>
            </a:r>
          </a:p>
          <a:p>
            <a:pPr algn="just">
              <a:lnSpc>
                <a:spcPct val="160000"/>
              </a:lnSpc>
              <a:spcBef>
                <a:spcPct val="0"/>
              </a:spcBef>
              <a:defRPr/>
            </a:pPr>
            <a:r>
              <a:rPr lang="zh-CN" altLang="en-US" sz="1800" b="1" smtClean="0">
                <a:latin typeface="微软雅黑" panose="020B0503020204020204" pitchFamily="34" charset="-122"/>
                <a:ea typeface="微软雅黑" panose="020B0503020204020204" pitchFamily="34" charset="-122"/>
              </a:rPr>
              <a:t>恢复</a:t>
            </a:r>
            <a:r>
              <a:rPr lang="zh-CN" altLang="en-US" sz="1600" b="1" smtClean="0">
                <a:latin typeface="微软雅黑" panose="020B0503020204020204" pitchFamily="34" charset="-122"/>
                <a:ea typeface="微软雅黑" panose="020B0503020204020204" pitchFamily="34" charset="-122"/>
              </a:rPr>
              <a:t>             </a:t>
            </a:r>
            <a:r>
              <a:rPr kumimoji="1" lang="zh-CN" altLang="en-US" sz="2000" b="1" smtClean="0">
                <a:latin typeface="微软雅黑" panose="020B0503020204020204" pitchFamily="34" charset="-122"/>
                <a:ea typeface="微软雅黑" panose="020B0503020204020204" pitchFamily="34" charset="-122"/>
              </a:rPr>
              <a:t> </a:t>
            </a:r>
            <a:r>
              <a:rPr kumimoji="1" lang="zh-CN" altLang="en-US" sz="2000" b="1" smtClean="0">
                <a:solidFill>
                  <a:srgbClr val="FF0000"/>
                </a:solidFill>
                <a:latin typeface="微软雅黑" panose="020B0503020204020204" pitchFamily="34" charset="-122"/>
                <a:ea typeface="微软雅黑" panose="020B0503020204020204" pitchFamily="34" charset="-122"/>
              </a:rPr>
              <a:t>╋ ━  ━ ━━ ┥</a:t>
            </a:r>
            <a:endParaRPr lang="en-US" altLang="zh-CN" sz="1600" b="1"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54050"/>
            <a:ext cx="9144000" cy="453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738" y="769938"/>
            <a:ext cx="3563937" cy="155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8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海量备份与增量备份</a:t>
            </a:r>
          </a:p>
        </p:txBody>
      </p:sp>
      <p:sp>
        <p:nvSpPr>
          <p:cNvPr id="39939" name="Rectangle 3"/>
          <p:cNvSpPr>
            <a:spLocks noGrp="1" noChangeArrowheads="1"/>
          </p:cNvSpPr>
          <p:nvPr>
            <p:ph sz="quarter" idx="10"/>
          </p:nvPr>
        </p:nvSpPr>
        <p:spPr>
          <a:xfrm>
            <a:off x="684213" y="769938"/>
            <a:ext cx="4535487" cy="1473200"/>
          </a:xfrm>
          <a:ln>
            <a:prstDash val="dash"/>
            <a:miter lim="800000"/>
            <a:headEnd/>
            <a:tailEnd/>
          </a:ln>
        </p:spPr>
        <p:txBody>
          <a:bodyPr wrap="square" lIns="71305" tIns="35652" rIns="71305" bIns="35652">
            <a:spAutoFit/>
          </a:bodyPr>
          <a:lstStyle/>
          <a:p>
            <a:pPr marL="285750" indent="-285750" defTabSz="713049" eaLnBrk="1" hangingPunct="1">
              <a:lnSpc>
                <a:spcPts val="2500"/>
              </a:lnSpc>
              <a:spcAft>
                <a:spcPts val="468"/>
              </a:spcAft>
              <a:defRPr/>
            </a:pPr>
            <a:r>
              <a:rPr lang="zh-CN" altLang="en-US" sz="1800" smtClean="0">
                <a:solidFill>
                  <a:schemeClr val="tx1">
                    <a:lumMod val="50000"/>
                    <a:lumOff val="50000"/>
                  </a:schemeClr>
                </a:solidFill>
              </a:rPr>
              <a:t>海量备份（完全备份）</a:t>
            </a:r>
            <a:r>
              <a:rPr lang="en-US" altLang="zh-CN" sz="1800" smtClean="0">
                <a:solidFill>
                  <a:schemeClr val="tx1">
                    <a:lumMod val="50000"/>
                    <a:lumOff val="50000"/>
                  </a:schemeClr>
                </a:solidFill>
              </a:rPr>
              <a:t>: </a:t>
            </a:r>
            <a:r>
              <a:rPr lang="zh-CN" altLang="en-US" sz="1800" smtClean="0">
                <a:solidFill>
                  <a:schemeClr val="tx1">
                    <a:lumMod val="50000"/>
                    <a:lumOff val="50000"/>
                  </a:schemeClr>
                </a:solidFill>
              </a:rPr>
              <a:t>每次备份全部</a:t>
            </a:r>
            <a:r>
              <a:rPr lang="zh-CN" altLang="en-US" sz="1800">
                <a:solidFill>
                  <a:schemeClr val="tx1">
                    <a:lumMod val="50000"/>
                    <a:lumOff val="50000"/>
                  </a:schemeClr>
                </a:solidFill>
              </a:rPr>
              <a:t>数据库</a:t>
            </a:r>
          </a:p>
          <a:p>
            <a:pPr marL="285750" indent="-285750" defTabSz="713049" eaLnBrk="1" hangingPunct="1">
              <a:lnSpc>
                <a:spcPts val="2500"/>
              </a:lnSpc>
              <a:spcAft>
                <a:spcPts val="468"/>
              </a:spcAft>
              <a:defRPr/>
            </a:pPr>
            <a:r>
              <a:rPr lang="zh-CN" altLang="en-US" sz="1800" smtClean="0">
                <a:solidFill>
                  <a:schemeClr val="tx1">
                    <a:lumMod val="50000"/>
                    <a:lumOff val="50000"/>
                  </a:schemeClr>
                </a:solidFill>
              </a:rPr>
              <a:t>增量备份（差异备份）</a:t>
            </a:r>
            <a:r>
              <a:rPr lang="en-US" altLang="zh-CN" sz="1800" smtClean="0">
                <a:solidFill>
                  <a:schemeClr val="tx1">
                    <a:lumMod val="50000"/>
                    <a:lumOff val="50000"/>
                  </a:schemeClr>
                </a:solidFill>
              </a:rPr>
              <a:t>: </a:t>
            </a:r>
            <a:r>
              <a:rPr lang="zh-CN" altLang="en-US" sz="1800" smtClean="0">
                <a:solidFill>
                  <a:schemeClr val="tx1">
                    <a:lumMod val="50000"/>
                    <a:lumOff val="50000"/>
                  </a:schemeClr>
                </a:solidFill>
              </a:rPr>
              <a:t>只备份上次备份后</a:t>
            </a:r>
            <a:r>
              <a:rPr lang="zh-CN" altLang="en-US" sz="1800">
                <a:solidFill>
                  <a:schemeClr val="tx1">
                    <a:lumMod val="50000"/>
                    <a:lumOff val="50000"/>
                  </a:schemeClr>
                </a:solidFill>
              </a:rPr>
              <a:t>更新过的</a:t>
            </a:r>
            <a:r>
              <a:rPr lang="zh-CN" altLang="en-US" sz="1800" smtClean="0">
                <a:solidFill>
                  <a:schemeClr val="tx1">
                    <a:lumMod val="50000"/>
                    <a:lumOff val="50000"/>
                  </a:schemeClr>
                </a:solidFill>
              </a:rPr>
              <a:t>数据</a:t>
            </a:r>
            <a:endParaRPr lang="zh-CN" altLang="en-US" sz="1800">
              <a:solidFill>
                <a:schemeClr val="tx1">
                  <a:lumMod val="50000"/>
                  <a:lumOff val="50000"/>
                </a:schemeClr>
              </a:solidFill>
            </a:endParaRPr>
          </a:p>
        </p:txBody>
      </p:sp>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2446338"/>
            <a:ext cx="3168650" cy="2379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163" y="2439988"/>
            <a:ext cx="3121025" cy="233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92" name="矩形 1"/>
          <p:cNvSpPr>
            <a:spLocks noChangeArrowheads="1"/>
          </p:cNvSpPr>
          <p:nvPr/>
        </p:nvSpPr>
        <p:spPr bwMode="auto">
          <a:xfrm>
            <a:off x="2363788" y="4824413"/>
            <a:ext cx="3054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FF0000"/>
                </a:solidFill>
                <a:latin typeface="微软雅黑" panose="020B0503020204020204" pitchFamily="34" charset="-122"/>
                <a:ea typeface="微软雅黑" panose="020B0503020204020204" pitchFamily="34" charset="-122"/>
              </a:rPr>
              <a:t>简单恢复模式下的数据库备份</a:t>
            </a:r>
          </a:p>
        </p:txBody>
      </p:sp>
      <p:sp>
        <p:nvSpPr>
          <p:cNvPr id="41993" name="矩形 7"/>
          <p:cNvSpPr>
            <a:spLocks noChangeArrowheads="1"/>
          </p:cNvSpPr>
          <p:nvPr/>
        </p:nvSpPr>
        <p:spPr bwMode="auto">
          <a:xfrm>
            <a:off x="5910263" y="4824413"/>
            <a:ext cx="3054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FF0000"/>
                </a:solidFill>
                <a:latin typeface="微软雅黑" panose="020B0503020204020204" pitchFamily="34" charset="-122"/>
                <a:ea typeface="微软雅黑" panose="020B0503020204020204" pitchFamily="34" charset="-122"/>
              </a:rPr>
              <a:t>完整恢复模式下的数据库备份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 calcmode="lin" valueType="num">
                                      <p:cBhvr additive="base">
                                        <p:cTn id="7" dur="500" fill="hold"/>
                                        <p:tgtEl>
                                          <p:spTgt spid="50181"/>
                                        </p:tgtEl>
                                        <p:attrNameLst>
                                          <p:attrName>ppt_x</p:attrName>
                                        </p:attrNameLst>
                                      </p:cBhvr>
                                      <p:tavLst>
                                        <p:tav tm="0">
                                          <p:val>
                                            <p:strVal val="#ppt_x"/>
                                          </p:val>
                                        </p:tav>
                                        <p:tav tm="100000">
                                          <p:val>
                                            <p:strVal val="#ppt_x"/>
                                          </p:val>
                                        </p:tav>
                                      </p:tavLst>
                                    </p:anim>
                                    <p:anim calcmode="lin" valueType="num">
                                      <p:cBhvr additive="base">
                                        <p:cTn id="8"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50180"/>
                                        </p:tgtEl>
                                        <p:attrNameLst>
                                          <p:attrName>style.visibility</p:attrName>
                                        </p:attrNameLst>
                                      </p:cBhvr>
                                      <p:to>
                                        <p:strVal val="visible"/>
                                      </p:to>
                                    </p:set>
                                    <p:animEffect transition="in" filter="barn(inVertical)">
                                      <p:cBhvr>
                                        <p:cTn id="13"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54050"/>
            <a:ext cx="9144000" cy="453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011"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完全备份与差异化备份</a:t>
            </a: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406650"/>
            <a:ext cx="3743325"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3" name="Picture 4" descr="http://www.sqlbackuprestore.com/backuptype04_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424113"/>
            <a:ext cx="4535487"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http://www.sqlbackuprestore.com/backuptype03_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696913"/>
            <a:ext cx="64674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矩形 2"/>
          <p:cNvSpPr>
            <a:spLocks noChangeArrowheads="1"/>
          </p:cNvSpPr>
          <p:nvPr/>
        </p:nvSpPr>
        <p:spPr bwMode="auto">
          <a:xfrm>
            <a:off x="1982788" y="4606925"/>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FF0000"/>
                </a:solidFill>
                <a:latin typeface="微软雅黑" panose="020B0503020204020204" pitchFamily="34" charset="-122"/>
                <a:ea typeface="微软雅黑" panose="020B0503020204020204" pitchFamily="34" charset="-122"/>
              </a:rPr>
              <a:t>完全备份</a:t>
            </a:r>
          </a:p>
        </p:txBody>
      </p:sp>
      <p:sp>
        <p:nvSpPr>
          <p:cNvPr id="43016" name="矩形 3"/>
          <p:cNvSpPr>
            <a:spLocks noChangeArrowheads="1"/>
          </p:cNvSpPr>
          <p:nvPr/>
        </p:nvSpPr>
        <p:spPr bwMode="auto">
          <a:xfrm>
            <a:off x="6516688" y="4606925"/>
            <a:ext cx="1511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FF0000"/>
                </a:solidFill>
                <a:latin typeface="微软雅黑" panose="020B0503020204020204" pitchFamily="34" charset="-122"/>
                <a:ea typeface="微软雅黑" panose="020B0503020204020204" pitchFamily="34" charset="-122"/>
              </a:rPr>
              <a:t>差异化备份</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海量备份与增量备份比较</a:t>
            </a:r>
          </a:p>
        </p:txBody>
      </p:sp>
      <p:sp>
        <p:nvSpPr>
          <p:cNvPr id="39939"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从恢复角度看，使用</a:t>
            </a:r>
            <a:r>
              <a:rPr lang="zh-CN" altLang="en-US" smtClean="0">
                <a:solidFill>
                  <a:schemeClr val="tx1">
                    <a:lumMod val="50000"/>
                    <a:lumOff val="50000"/>
                  </a:schemeClr>
                </a:solidFill>
              </a:rPr>
              <a:t>海量备份得到</a:t>
            </a:r>
            <a:r>
              <a:rPr lang="zh-CN" altLang="en-US">
                <a:solidFill>
                  <a:schemeClr val="tx1">
                    <a:lumMod val="50000"/>
                    <a:lumOff val="50000"/>
                  </a:schemeClr>
                </a:solidFill>
              </a:rPr>
              <a:t>的后备副本进行恢复往往更方便</a:t>
            </a:r>
          </a:p>
          <a:p>
            <a:pPr marL="285750" indent="-285750" defTabSz="713049" eaLnBrk="1" hangingPunct="1">
              <a:lnSpc>
                <a:spcPts val="2500"/>
              </a:lnSpc>
              <a:spcAft>
                <a:spcPts val="468"/>
              </a:spcAft>
              <a:defRPr/>
            </a:pPr>
            <a:r>
              <a:rPr lang="zh-CN" altLang="en-US">
                <a:solidFill>
                  <a:schemeClr val="tx1">
                    <a:lumMod val="50000"/>
                    <a:lumOff val="50000"/>
                  </a:schemeClr>
                </a:solidFill>
              </a:rPr>
              <a:t>但如果数据库很大，事务处理又十分频繁，则</a:t>
            </a:r>
            <a:r>
              <a:rPr lang="zh-CN" altLang="en-US" smtClean="0">
                <a:solidFill>
                  <a:schemeClr val="tx1">
                    <a:lumMod val="50000"/>
                    <a:lumOff val="50000"/>
                  </a:schemeClr>
                </a:solidFill>
              </a:rPr>
              <a:t>增量备份方式</a:t>
            </a:r>
            <a:r>
              <a:rPr lang="zh-CN" altLang="en-US">
                <a:solidFill>
                  <a:schemeClr val="tx1">
                    <a:lumMod val="50000"/>
                    <a:lumOff val="50000"/>
                  </a:schemeClr>
                </a:solidFill>
              </a:rPr>
              <a:t>更实用更有效</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281436"/>
            <a:ext cx="3162300" cy="2362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组合形成不同的备份策略</a:t>
            </a:r>
          </a:p>
        </p:txBody>
      </p:sp>
      <p:graphicFrame>
        <p:nvGraphicFramePr>
          <p:cNvPr id="2" name="表格 1"/>
          <p:cNvGraphicFramePr>
            <a:graphicFrameLocks noGrp="1"/>
          </p:cNvGraphicFramePr>
          <p:nvPr/>
        </p:nvGraphicFramePr>
        <p:xfrm>
          <a:off x="971550" y="1778000"/>
          <a:ext cx="7272338" cy="2663825"/>
        </p:xfrm>
        <a:graphic>
          <a:graphicData uri="http://schemas.openxmlformats.org/drawingml/2006/table">
            <a:tbl>
              <a:tblPr firstRow="1" bandRow="1">
                <a:tableStyleId>{5C22544A-7EE6-4342-B048-85BDC9FD1C3A}</a:tableStyleId>
              </a:tblPr>
              <a:tblGrid>
                <a:gridCol w="1523902">
                  <a:extLst>
                    <a:ext uri="{9D8B030D-6E8A-4147-A177-3AD203B41FA5}">
                      <a16:colId xmlns:a16="http://schemas.microsoft.com/office/drawing/2014/main" val="20000"/>
                    </a:ext>
                  </a:extLst>
                </a:gridCol>
                <a:gridCol w="1523902">
                  <a:extLst>
                    <a:ext uri="{9D8B030D-6E8A-4147-A177-3AD203B41FA5}">
                      <a16:colId xmlns:a16="http://schemas.microsoft.com/office/drawing/2014/main" val="20001"/>
                    </a:ext>
                  </a:extLst>
                </a:gridCol>
                <a:gridCol w="1920428">
                  <a:extLst>
                    <a:ext uri="{9D8B030D-6E8A-4147-A177-3AD203B41FA5}">
                      <a16:colId xmlns:a16="http://schemas.microsoft.com/office/drawing/2014/main" val="20002"/>
                    </a:ext>
                  </a:extLst>
                </a:gridCol>
                <a:gridCol w="2304107">
                  <a:extLst>
                    <a:ext uri="{9D8B030D-6E8A-4147-A177-3AD203B41FA5}">
                      <a16:colId xmlns:a16="http://schemas.microsoft.com/office/drawing/2014/main" val="20003"/>
                    </a:ext>
                  </a:extLst>
                </a:gridCol>
              </a:tblGrid>
              <a:tr h="492663">
                <a:tc rowSpan="2" gridSpan="2">
                  <a:txBody>
                    <a:bodyPr/>
                    <a:lstStyle/>
                    <a:p>
                      <a:endParaRPr lang="zh-CN" altLang="en-US" sz="2000"/>
                    </a:p>
                  </a:txBody>
                  <a:tcPr marL="91434" marR="91434" marT="45712" marB="45712">
                    <a:solidFill>
                      <a:schemeClr val="bg1">
                        <a:lumMod val="95000"/>
                      </a:schemeClr>
                    </a:solidFill>
                  </a:tcPr>
                </a:tc>
                <a:tc rowSpan="2" hMerge="1">
                  <a:txBody>
                    <a:bodyPr/>
                    <a:lstStyle/>
                    <a:p>
                      <a:endParaRPr lang="zh-CN" altLang="en-US" sz="2000"/>
                    </a:p>
                  </a:txBody>
                  <a:tcPr/>
                </a:tc>
                <a:tc gridSpan="2">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备份状态</a:t>
                      </a:r>
                      <a:endParaRPr kumimoji="1" lang="zh-CN" altLang="en-US" sz="2400" smtClean="0">
                        <a:solidFill>
                          <a:schemeClr val="bg1">
                            <a:lumMod val="50000"/>
                          </a:schemeClr>
                        </a:solidFill>
                        <a:latin typeface="微软雅黑" panose="020B0503020204020204" pitchFamily="34" charset="-122"/>
                        <a:ea typeface="微软雅黑" panose="020B0503020204020204" pitchFamily="34" charset="-122"/>
                      </a:endParaRPr>
                    </a:p>
                  </a:txBody>
                  <a:tcPr marL="91434" marR="91434" marT="45712" marB="45712" anchor="c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725086">
                <a:tc gridSpan="2" vMerge="1">
                  <a:txBody>
                    <a:bodyPr/>
                    <a:lstStyle/>
                    <a:p>
                      <a:endParaRPr lang="zh-CN" altLang="en-US" sz="2000"/>
                    </a:p>
                  </a:txBody>
                  <a:tcPr/>
                </a:tc>
                <a:tc hMerge="1" vMerge="1">
                  <a:txBody>
                    <a:bodyPr/>
                    <a:lstStyle/>
                    <a:p>
                      <a:endParaRPr lang="zh-CN" altLang="en-US" sz="2000"/>
                    </a:p>
                  </a:txBody>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动态备份</a:t>
                      </a:r>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静态备份</a:t>
                      </a:r>
                      <a:endParaRPr lang="zh-CN" altLang="en-US" sz="2000"/>
                    </a:p>
                  </a:txBody>
                  <a:tcPr marL="91434" marR="91434" marT="45712" marB="45712" anchor="ctr"/>
                </a:tc>
                <a:extLst>
                  <a:ext uri="{0D108BD9-81ED-4DB2-BD59-A6C34878D82A}">
                    <a16:rowId xmlns:a16="http://schemas.microsoft.com/office/drawing/2014/main" val="10001"/>
                  </a:ext>
                </a:extLst>
              </a:tr>
              <a:tr h="805290">
                <a:tc rowSpan="2">
                  <a:txBody>
                    <a:bodyPr/>
                    <a:lstStyle/>
                    <a:p>
                      <a:pPr marL="0" marR="0" indent="0" algn="l"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备份方式</a:t>
                      </a:r>
                      <a:endParaRPr kumimoji="1" lang="zh-CN" altLang="en-US" sz="2400" smtClean="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海量备份</a:t>
                      </a:r>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动态海量备份</a:t>
                      </a:r>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静态海量备份</a:t>
                      </a:r>
                      <a:endParaRPr lang="zh-CN" altLang="en-US" sz="2000"/>
                    </a:p>
                  </a:txBody>
                  <a:tcPr marL="91434" marR="91434" marT="45712" marB="45712" anchor="ctr"/>
                </a:tc>
                <a:extLst>
                  <a:ext uri="{0D108BD9-81ED-4DB2-BD59-A6C34878D82A}">
                    <a16:rowId xmlns:a16="http://schemas.microsoft.com/office/drawing/2014/main" val="10002"/>
                  </a:ext>
                </a:extLst>
              </a:tr>
              <a:tr h="640787">
                <a:tc vMerge="1">
                  <a:txBody>
                    <a:bodyPr/>
                    <a:lstStyle/>
                    <a:p>
                      <a:endParaRPr lang="zh-CN" altLang="en-US"/>
                    </a:p>
                  </a:txBody>
                  <a:tcP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增量备份</a:t>
                      </a:r>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动态增量备份</a:t>
                      </a:r>
                      <a:endParaRPr lang="zh-CN" altLang="en-US" sz="2000"/>
                    </a:p>
                  </a:txBody>
                  <a:tcPr marL="91434" marR="91434" marT="45712" marB="45712" anchor="ctr"/>
                </a:tc>
                <a:tc>
                  <a:txBody>
                    <a:bodyPr/>
                    <a:lstStyle/>
                    <a:p>
                      <a:pPr marL="0" marR="0" indent="0" algn="ctr" defTabSz="713049" rtl="0" eaLnBrk="1" fontAlgn="auto" latinLnBrk="0" hangingPunct="1">
                        <a:lnSpc>
                          <a:spcPct val="100000"/>
                        </a:lnSpc>
                        <a:spcBef>
                          <a:spcPts val="0"/>
                        </a:spcBef>
                        <a:spcAft>
                          <a:spcPts val="0"/>
                        </a:spcAft>
                        <a:buClrTx/>
                        <a:buSzTx/>
                        <a:buFontTx/>
                        <a:buNone/>
                        <a:tabLst/>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静态增量备份</a:t>
                      </a:r>
                      <a:endParaRPr lang="zh-CN" altLang="en-US" sz="2000"/>
                    </a:p>
                  </a:txBody>
                  <a:tcPr marL="91434" marR="91434" marT="45712" marB="45712"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3"/>
          <p:cNvSpPr txBox="1">
            <a:spLocks noChangeArrowheads="1"/>
          </p:cNvSpPr>
          <p:nvPr/>
        </p:nvSpPr>
        <p:spPr bwMode="auto">
          <a:xfrm>
            <a:off x="3584575" y="1898650"/>
            <a:ext cx="33639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6666"/>
                </a:solidFill>
                <a:latin typeface="微软雅黑" panose="020B0503020204020204" pitchFamily="34" charset="-122"/>
                <a:ea typeface="微软雅黑" panose="020B0503020204020204" pitchFamily="34" charset="-122"/>
              </a:rPr>
              <a:t>恢复的主要概念</a:t>
            </a:r>
          </a:p>
        </p:txBody>
      </p:sp>
      <p:sp>
        <p:nvSpPr>
          <p:cNvPr id="8" name="矩形 48"/>
          <p:cNvSpPr>
            <a:spLocks noChangeArrowheads="1"/>
          </p:cNvSpPr>
          <p:nvPr/>
        </p:nvSpPr>
        <p:spPr bwMode="auto">
          <a:xfrm>
            <a:off x="4017963" y="2557463"/>
            <a:ext cx="303688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事务的基本概念</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恢复概述</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故障的种类</a:t>
            </a:r>
            <a:endParaRPr lang="en-US" altLang="zh-CN" sz="18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681288" y="2092325"/>
            <a:ext cx="782637" cy="79533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defRPr/>
            </a:pPr>
            <a:endParaRPr lang="zh-CN" altLang="en-US">
              <a:latin typeface="Impact" pitchFamily="34" charset="0"/>
            </a:endParaRPr>
          </a:p>
        </p:txBody>
      </p:sp>
      <p:sp>
        <p:nvSpPr>
          <p:cNvPr id="9" name="椭圆 8"/>
          <p:cNvSpPr/>
          <p:nvPr/>
        </p:nvSpPr>
        <p:spPr>
          <a:xfrm>
            <a:off x="2747963" y="2154238"/>
            <a:ext cx="647700" cy="658812"/>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dirty="0">
                <a:latin typeface="Rockwell Extra Bold" panose="02060903040505020403" pitchFamily="18" charset="0"/>
              </a:rPr>
              <a:t>1</a:t>
            </a:r>
            <a:endParaRPr lang="zh-CN" altLang="en-US" sz="4400" dirty="0">
              <a:latin typeface="Rockwell Extra Bold" panose="02060903040505020403" pitchFamily="18" charset="0"/>
            </a:endParaRPr>
          </a:p>
        </p:txBody>
      </p:sp>
      <p:cxnSp>
        <p:nvCxnSpPr>
          <p:cNvPr id="10" name="直接连接符 9"/>
          <p:cNvCxnSpPr>
            <a:stCxn id="7" idx="6"/>
          </p:cNvCxnSpPr>
          <p:nvPr/>
        </p:nvCxnSpPr>
        <p:spPr>
          <a:xfrm flipV="1">
            <a:off x="3463925" y="2452688"/>
            <a:ext cx="3375025" cy="36512"/>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备份策略</a:t>
            </a:r>
          </a:p>
        </p:txBody>
      </p:sp>
      <p:sp>
        <p:nvSpPr>
          <p:cNvPr id="4198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应定期进行</a:t>
            </a:r>
            <a:r>
              <a:rPr lang="zh-CN" altLang="en-US" smtClean="0">
                <a:solidFill>
                  <a:schemeClr val="tx1">
                    <a:lumMod val="50000"/>
                    <a:lumOff val="50000"/>
                  </a:schemeClr>
                </a:solidFill>
              </a:rPr>
              <a:t>数据备份，</a:t>
            </a:r>
            <a:r>
              <a:rPr lang="zh-CN" altLang="en-US">
                <a:solidFill>
                  <a:schemeClr val="tx1">
                    <a:lumMod val="50000"/>
                    <a:lumOff val="50000"/>
                  </a:schemeClr>
                </a:solidFill>
              </a:rPr>
              <a:t>制作后备副本。</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但备份又是</a:t>
            </a:r>
            <a:r>
              <a:rPr lang="zh-CN" altLang="en-US">
                <a:solidFill>
                  <a:schemeClr val="tx1">
                    <a:lumMod val="50000"/>
                    <a:lumOff val="50000"/>
                  </a:schemeClr>
                </a:solidFill>
              </a:rPr>
              <a:t>十分耗费时间和资源的，不能频繁进行。</a:t>
            </a:r>
          </a:p>
          <a:p>
            <a:pPr marL="285750" indent="-285750" defTabSz="713049" eaLnBrk="1" hangingPunct="1">
              <a:lnSpc>
                <a:spcPct val="129000"/>
              </a:lnSpc>
              <a:spcAft>
                <a:spcPts val="468"/>
              </a:spcAft>
              <a:defRPr/>
            </a:pPr>
            <a:r>
              <a:rPr lang="en-US" altLang="zh-CN">
                <a:solidFill>
                  <a:schemeClr val="tx1">
                    <a:lumMod val="50000"/>
                    <a:lumOff val="50000"/>
                  </a:schemeClr>
                </a:solidFill>
              </a:rPr>
              <a:t>DBA</a:t>
            </a:r>
            <a:r>
              <a:rPr lang="zh-CN" altLang="en-US">
                <a:solidFill>
                  <a:schemeClr val="tx1">
                    <a:lumMod val="50000"/>
                    <a:lumOff val="50000"/>
                  </a:schemeClr>
                </a:solidFill>
              </a:rPr>
              <a:t>应该根据数据库使用情况确定适当</a:t>
            </a:r>
            <a:r>
              <a:rPr lang="zh-CN" altLang="en-US" smtClean="0">
                <a:solidFill>
                  <a:schemeClr val="tx1">
                    <a:lumMod val="50000"/>
                    <a:lumOff val="50000"/>
                  </a:schemeClr>
                </a:solidFill>
              </a:rPr>
              <a:t>的</a:t>
            </a:r>
            <a:r>
              <a:rPr lang="zh-CN" altLang="en-US">
                <a:solidFill>
                  <a:schemeClr val="tx1">
                    <a:lumMod val="50000"/>
                    <a:lumOff val="50000"/>
                  </a:schemeClr>
                </a:solidFill>
              </a:rPr>
              <a:t>备份</a:t>
            </a:r>
            <a:r>
              <a:rPr lang="zh-CN" altLang="en-US" smtClean="0">
                <a:solidFill>
                  <a:schemeClr val="tx1">
                    <a:lumMod val="50000"/>
                    <a:lumOff val="50000"/>
                  </a:schemeClr>
                </a:solidFill>
              </a:rPr>
              <a:t>周期和</a:t>
            </a:r>
            <a:r>
              <a:rPr lang="zh-CN" altLang="en-US">
                <a:solidFill>
                  <a:schemeClr val="tx1">
                    <a:lumMod val="50000"/>
                    <a:lumOff val="50000"/>
                  </a:schemeClr>
                </a:solidFill>
              </a:rPr>
              <a:t>备份</a:t>
            </a:r>
            <a:r>
              <a:rPr lang="zh-CN" altLang="en-US" smtClean="0">
                <a:solidFill>
                  <a:schemeClr val="tx1">
                    <a:lumMod val="50000"/>
                    <a:lumOff val="50000"/>
                  </a:schemeClr>
                </a:solidFill>
              </a:rPr>
              <a:t>方法</a:t>
            </a:r>
            <a:r>
              <a:rPr lang="zh-CN" altLang="en-US">
                <a:solidFill>
                  <a:schemeClr val="tx1">
                    <a:lumMod val="50000"/>
                    <a:lumOff val="50000"/>
                  </a:schemeClr>
                </a:solidFill>
              </a:rPr>
              <a:t>。</a:t>
            </a:r>
          </a:p>
          <a:p>
            <a:pPr marL="0" indent="0" defTabSz="713049" eaLnBrk="1" hangingPunct="1">
              <a:lnSpc>
                <a:spcPct val="129000"/>
              </a:lnSpc>
              <a:spcAft>
                <a:spcPts val="468"/>
              </a:spcAft>
              <a:buFont typeface="Arial" charset="0"/>
              <a:buNone/>
              <a:defRPr/>
            </a:pPr>
            <a:r>
              <a:rPr lang="zh-CN" altLang="en-US" smtClean="0">
                <a:solidFill>
                  <a:schemeClr val="tx1">
                    <a:lumMod val="50000"/>
                    <a:lumOff val="50000"/>
                  </a:schemeClr>
                </a:solidFill>
              </a:rPr>
              <a:t>例</a:t>
            </a:r>
            <a:r>
              <a:rPr lang="zh-CN" altLang="en-US">
                <a:solidFill>
                  <a:schemeClr val="tx1">
                    <a:lumMod val="50000"/>
                    <a:lumOff val="50000"/>
                  </a:schemeClr>
                </a:solidFill>
              </a:rPr>
              <a:t>：</a:t>
            </a:r>
          </a:p>
          <a:p>
            <a:pPr lvl="1" eaLnBrk="1" hangingPunct="1">
              <a:defRPr/>
            </a:pPr>
            <a:r>
              <a:rPr lang="zh-CN" altLang="en-US"/>
              <a:t>每天晚上进行动态</a:t>
            </a:r>
            <a:r>
              <a:rPr lang="zh-CN" altLang="en-US" smtClean="0"/>
              <a:t>增量备份</a:t>
            </a:r>
            <a:endParaRPr lang="zh-CN" altLang="en-US"/>
          </a:p>
          <a:p>
            <a:pPr lvl="1" eaLnBrk="1" hangingPunct="1">
              <a:defRPr/>
            </a:pPr>
            <a:r>
              <a:rPr lang="zh-CN" altLang="en-US"/>
              <a:t>每周进行一次动态</a:t>
            </a:r>
            <a:r>
              <a:rPr lang="zh-CN" altLang="en-US" smtClean="0"/>
              <a:t>海量备份</a:t>
            </a:r>
            <a:endParaRPr lang="zh-CN" altLang="en-US"/>
          </a:p>
          <a:p>
            <a:pPr lvl="1" eaLnBrk="1" hangingPunct="1">
              <a:defRPr/>
            </a:pPr>
            <a:r>
              <a:rPr lang="zh-CN" altLang="en-US"/>
              <a:t>每月进行一次静态</a:t>
            </a:r>
            <a:r>
              <a:rPr lang="zh-CN" altLang="en-US" smtClean="0"/>
              <a:t>海量备份</a:t>
            </a:r>
            <a:endParaRPr lang="zh-CN" altLang="en-US"/>
          </a:p>
        </p:txBody>
      </p:sp>
      <p:pic>
        <p:nvPicPr>
          <p:cNvPr id="53253" name="Picture 4" descr="http://www.sqlbackuprestore.com/rm02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217540"/>
            <a:ext cx="3642774" cy="15841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登记日志文件</a:t>
            </a:r>
          </a:p>
        </p:txBody>
      </p:sp>
      <p:sp>
        <p:nvSpPr>
          <p:cNvPr id="44035" name="Rectangle 3"/>
          <p:cNvSpPr>
            <a:spLocks noGrp="1" noChangeArrowheads="1"/>
          </p:cNvSpPr>
          <p:nvPr>
            <p:ph sz="quarter" idx="10"/>
          </p:nvPr>
        </p:nvSpPr>
        <p:spPr>
          <a:xfrm>
            <a:off x="684213" y="842963"/>
            <a:ext cx="8135937" cy="2085975"/>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什么</a:t>
            </a:r>
            <a:r>
              <a:rPr lang="zh-CN" altLang="en-US">
                <a:solidFill>
                  <a:schemeClr val="tx1">
                    <a:lumMod val="50000"/>
                    <a:lumOff val="50000"/>
                  </a:schemeClr>
                </a:solidFill>
              </a:rPr>
              <a:t>是</a:t>
            </a:r>
            <a:r>
              <a:rPr lang="zh-CN" altLang="en-US" smtClean="0">
                <a:solidFill>
                  <a:schemeClr val="tx1">
                    <a:lumMod val="50000"/>
                    <a:lumOff val="50000"/>
                  </a:schemeClr>
                </a:solidFill>
              </a:rPr>
              <a:t>日志文件</a:t>
            </a:r>
            <a:endParaRPr lang="en-US" altLang="zh-CN" smtClean="0">
              <a:solidFill>
                <a:schemeClr val="tx1">
                  <a:lumMod val="50000"/>
                  <a:lumOff val="50000"/>
                </a:schemeClr>
              </a:solidFill>
            </a:endParaRPr>
          </a:p>
          <a:p>
            <a:pPr marL="596900" lvl="1" indent="-285750" defTabSz="713049" eaLnBrk="1" hangingPunct="1">
              <a:lnSpc>
                <a:spcPts val="2500"/>
              </a:lnSpc>
              <a:spcAft>
                <a:spcPts val="468"/>
              </a:spcAft>
              <a:buFont typeface="Arial" charset="0"/>
              <a:buChar char="–"/>
              <a:defRPr/>
            </a:pPr>
            <a:r>
              <a:rPr lang="zh-CN" altLang="en-US">
                <a:latin typeface="华文楷体" panose="02010600040101010101" pitchFamily="2" charset="-122"/>
                <a:ea typeface="华文楷体" panose="02010600040101010101" pitchFamily="2" charset="-122"/>
              </a:rPr>
              <a:t>日志文件</a:t>
            </a:r>
            <a:r>
              <a:rPr lang="en-US" altLang="zh-CN">
                <a:latin typeface="华文楷体" panose="02010600040101010101" pitchFamily="2" charset="-122"/>
                <a:ea typeface="华文楷体" panose="02010600040101010101" pitchFamily="2" charset="-122"/>
              </a:rPr>
              <a:t>(log)</a:t>
            </a:r>
            <a:r>
              <a:rPr lang="zh-CN" altLang="en-US">
                <a:latin typeface="华文楷体" panose="02010600040101010101" pitchFamily="2" charset="-122"/>
                <a:ea typeface="华文楷体" panose="02010600040101010101" pitchFamily="2" charset="-122"/>
              </a:rPr>
              <a:t>是用来记录事务对数据库的更新操作的文件</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日志文件</a:t>
            </a:r>
            <a:r>
              <a:rPr lang="zh-CN" altLang="en-US">
                <a:solidFill>
                  <a:schemeClr val="tx1">
                    <a:lumMod val="50000"/>
                    <a:lumOff val="50000"/>
                  </a:schemeClr>
                </a:solidFill>
              </a:rPr>
              <a:t>的格式</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以记录为单位的日志文件</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以数据块为单位的日志文件</a:t>
            </a:r>
          </a:p>
        </p:txBody>
      </p:sp>
      <p:pic>
        <p:nvPicPr>
          <p:cNvPr id="4" name="Picture 2" descr="http://www.sqlbackuprestore.com/backuptype06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650777"/>
            <a:ext cx="4483100" cy="23669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710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217863"/>
            <a:ext cx="1528762" cy="152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日志文件的内容</a:t>
            </a:r>
          </a:p>
        </p:txBody>
      </p:sp>
      <p:sp>
        <p:nvSpPr>
          <p:cNvPr id="45059"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日志文件</a:t>
            </a:r>
            <a:r>
              <a:rPr lang="zh-CN" altLang="en-US">
                <a:solidFill>
                  <a:schemeClr val="tx1">
                    <a:lumMod val="50000"/>
                    <a:lumOff val="50000"/>
                  </a:schemeClr>
                </a:solidFill>
              </a:rPr>
              <a:t>内容</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各个事务的开始标记</a:t>
            </a:r>
            <a:r>
              <a:rPr lang="en-US" altLang="zh-CN">
                <a:latin typeface="华文楷体" panose="02010600040101010101" pitchFamily="2" charset="-122"/>
                <a:ea typeface="华文楷体" panose="02010600040101010101" pitchFamily="2" charset="-122"/>
              </a:rPr>
              <a:t>(BEGIN TRANSACTION)</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各个事务的结束标记</a:t>
            </a:r>
            <a:r>
              <a:rPr lang="en-US" altLang="zh-CN">
                <a:latin typeface="华文楷体" panose="02010600040101010101" pitchFamily="2" charset="-122"/>
                <a:ea typeface="华文楷体" panose="02010600040101010101" pitchFamily="2" charset="-122"/>
              </a:rPr>
              <a:t>(COMMIT</a:t>
            </a:r>
            <a:r>
              <a:rPr lang="zh-CN" altLang="en-US">
                <a:latin typeface="华文楷体" panose="02010600040101010101" pitchFamily="2" charset="-122"/>
                <a:ea typeface="华文楷体" panose="02010600040101010101" pitchFamily="2" charset="-122"/>
              </a:rPr>
              <a:t>或</a:t>
            </a:r>
            <a:r>
              <a:rPr lang="en-US" altLang="zh-CN">
                <a:latin typeface="华文楷体" panose="02010600040101010101" pitchFamily="2" charset="-122"/>
                <a:ea typeface="华文楷体" panose="02010600040101010101" pitchFamily="2" charset="-122"/>
              </a:rPr>
              <a:t>ROLLBACK)</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各个事务的所有更新操作</a:t>
            </a:r>
          </a:p>
          <a:p>
            <a:pPr lvl="1" eaLnBrk="1" hangingPunct="1">
              <a:lnSpc>
                <a:spcPts val="2500"/>
              </a:lnSpc>
              <a:defRPr/>
            </a:pPr>
            <a:r>
              <a:rPr lang="zh-CN" altLang="zh-CN">
                <a:latin typeface="华文楷体" panose="02010600040101010101" pitchFamily="2" charset="-122"/>
                <a:ea typeface="华文楷体" panose="02010600040101010101" pitchFamily="2" charset="-122"/>
              </a:rPr>
              <a:t>与</a:t>
            </a:r>
            <a:r>
              <a:rPr lang="zh-CN" altLang="en-US">
                <a:latin typeface="华文楷体" panose="02010600040101010101" pitchFamily="2" charset="-122"/>
                <a:ea typeface="华文楷体" panose="02010600040101010101" pitchFamily="2" charset="-122"/>
              </a:rPr>
              <a:t>事务有关的内部更新操作</a:t>
            </a:r>
          </a:p>
          <a:p>
            <a:pPr marL="285750" indent="-285750" defTabSz="713049" eaLnBrk="1" hangingPunct="1">
              <a:lnSpc>
                <a:spcPts val="2500"/>
              </a:lnSpc>
              <a:spcAft>
                <a:spcPts val="468"/>
              </a:spcAft>
              <a:defRPr/>
            </a:pPr>
            <a:r>
              <a:rPr lang="zh-CN" altLang="en-US">
                <a:solidFill>
                  <a:schemeClr val="tx1">
                    <a:lumMod val="50000"/>
                    <a:lumOff val="50000"/>
                  </a:schemeClr>
                </a:solidFill>
              </a:rPr>
              <a:t>日志文件中的一个日志记录 </a:t>
            </a:r>
            <a:r>
              <a:rPr lang="en-US" altLang="zh-CN">
                <a:solidFill>
                  <a:schemeClr val="tx1">
                    <a:lumMod val="50000"/>
                    <a:lumOff val="50000"/>
                  </a:schemeClr>
                </a:solidFill>
              </a:rPr>
              <a:t>(log  record)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基于记录的日志文件</a:t>
            </a:r>
          </a:p>
        </p:txBody>
      </p:sp>
      <p:sp>
        <p:nvSpPr>
          <p:cNvPr id="46083" name="Rectangle 3"/>
          <p:cNvSpPr>
            <a:spLocks noGrp="1" noChangeArrowheads="1"/>
          </p:cNvSpPr>
          <p:nvPr>
            <p:ph sz="quarter" idx="10"/>
          </p:nvPr>
        </p:nvSpPr>
        <p:spPr>
          <a:xfrm>
            <a:off x="684213" y="769938"/>
            <a:ext cx="8135937" cy="2320925"/>
          </a:xfrm>
          <a:ln>
            <a:prstDash val="dash"/>
            <a:miter lim="800000"/>
            <a:headEnd/>
            <a:tailEnd/>
          </a:ln>
        </p:spPr>
        <p:txBody>
          <a:bodyPr lIns="71305" tIns="35652" rIns="71305" bIns="35652">
            <a:spAutoFit/>
          </a:bodyPr>
          <a:lstStyle/>
          <a:p>
            <a:pPr marL="0" indent="0" defTabSz="713049" eaLnBrk="1" hangingPunct="1">
              <a:lnSpc>
                <a:spcPts val="2500"/>
              </a:lnSpc>
              <a:spcAft>
                <a:spcPts val="468"/>
              </a:spcAft>
              <a:buFont typeface="Wingdings" panose="05000000000000000000" pitchFamily="2" charset="2"/>
              <a:buNone/>
              <a:defRPr/>
            </a:pPr>
            <a:r>
              <a:rPr lang="zh-CN" altLang="en-US">
                <a:solidFill>
                  <a:schemeClr val="tx1">
                    <a:lumMod val="50000"/>
                    <a:lumOff val="50000"/>
                  </a:schemeClr>
                </a:solidFill>
              </a:rPr>
              <a:t>每条日志记录的</a:t>
            </a:r>
            <a:r>
              <a:rPr lang="zh-CN" altLang="en-US" smtClean="0">
                <a:solidFill>
                  <a:schemeClr val="tx1">
                    <a:lumMod val="50000"/>
                    <a:lumOff val="50000"/>
                  </a:schemeClr>
                </a:solidFill>
              </a:rPr>
              <a:t>内容：</a:t>
            </a:r>
            <a:endParaRPr lang="zh-CN" altLang="en-US">
              <a:solidFill>
                <a:schemeClr val="tx1">
                  <a:lumMod val="50000"/>
                  <a:lumOff val="50000"/>
                </a:schemeClr>
              </a:solidFill>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事务标识</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操作类型（插入、删除或修改）</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操作对象（记录</a:t>
            </a:r>
            <a:r>
              <a:rPr lang="en-US" altLang="zh-CN">
                <a:latin typeface="华文楷体" panose="02010600040101010101" pitchFamily="2" charset="-122"/>
                <a:ea typeface="华文楷体" panose="02010600040101010101" pitchFamily="2" charset="-122"/>
              </a:rPr>
              <a:t>ID</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Block NO.</a:t>
            </a:r>
            <a:r>
              <a:rPr lang="zh-CN" altLang="en-US">
                <a:latin typeface="华文楷体" panose="02010600040101010101" pitchFamily="2" charset="-122"/>
                <a:ea typeface="华文楷体" panose="02010600040101010101" pitchFamily="2" charset="-122"/>
              </a:rPr>
              <a:t>）</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更新前数据的旧值（对插入操作而言，此项为空值）</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更新后数据的新值（对删除操作而言</a:t>
            </a: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此项为空值）</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基于数据块的日志文件</a:t>
            </a:r>
          </a:p>
        </p:txBody>
      </p:sp>
      <p:sp>
        <p:nvSpPr>
          <p:cNvPr id="47107" name="Rectangle 3"/>
          <p:cNvSpPr>
            <a:spLocks noGrp="1" noChangeArrowheads="1"/>
          </p:cNvSpPr>
          <p:nvPr>
            <p:ph sz="quarter" idx="10"/>
          </p:nvPr>
        </p:nvSpPr>
        <p:spPr>
          <a:xfrm>
            <a:off x="684213" y="769938"/>
            <a:ext cx="8135937" cy="1944687"/>
          </a:xfrm>
          <a:ln>
            <a:prstDash val="dash"/>
            <a:miter lim="800000"/>
            <a:headEnd/>
            <a:tailEnd/>
          </a:ln>
        </p:spPr>
        <p:txBody>
          <a:bodyPr lIns="71305" tIns="35652" rIns="71305" bIns="35652">
            <a:spAutoFit/>
          </a:bodyPr>
          <a:lstStyle/>
          <a:p>
            <a:pPr marL="0" indent="0" defTabSz="713049" eaLnBrk="1" hangingPunct="1">
              <a:lnSpc>
                <a:spcPts val="2500"/>
              </a:lnSpc>
              <a:spcAft>
                <a:spcPts val="468"/>
              </a:spcAft>
              <a:buFont typeface="Wingdings" panose="05000000000000000000" pitchFamily="2" charset="2"/>
              <a:buNone/>
              <a:defRPr/>
            </a:pPr>
            <a:r>
              <a:rPr lang="zh-CN" altLang="en-US">
                <a:solidFill>
                  <a:schemeClr val="tx1">
                    <a:lumMod val="50000"/>
                    <a:lumOff val="50000"/>
                  </a:schemeClr>
                </a:solidFill>
              </a:rPr>
              <a:t>每条日志记录的</a:t>
            </a:r>
            <a:r>
              <a:rPr lang="zh-CN" altLang="en-US" smtClean="0">
                <a:solidFill>
                  <a:schemeClr val="tx1">
                    <a:lumMod val="50000"/>
                    <a:lumOff val="50000"/>
                  </a:schemeClr>
                </a:solidFill>
              </a:rPr>
              <a:t>内容：</a:t>
            </a:r>
            <a:endParaRPr lang="zh-CN" altLang="en-US">
              <a:solidFill>
                <a:schemeClr val="tx1">
                  <a:lumMod val="50000"/>
                  <a:lumOff val="50000"/>
                </a:schemeClr>
              </a:solidFill>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事务标识（标明是哪个事务）</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操作对象（记录</a:t>
            </a:r>
            <a:r>
              <a:rPr lang="en-US" altLang="zh-CN">
                <a:latin typeface="华文楷体" panose="02010600040101010101" pitchFamily="2" charset="-122"/>
                <a:ea typeface="华文楷体" panose="02010600040101010101" pitchFamily="2" charset="-122"/>
              </a:rPr>
              <a:t>ID</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Block NO.</a:t>
            </a:r>
            <a:r>
              <a:rPr lang="zh-CN" altLang="en-US">
                <a:latin typeface="华文楷体" panose="02010600040101010101" pitchFamily="2" charset="-122"/>
                <a:ea typeface="华文楷体" panose="02010600040101010101" pitchFamily="2" charset="-122"/>
              </a:rPr>
              <a:t>）</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更新前数据所在的整个数据块的值（对插入操作而言，此项为空值）</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更新后整个数据块的值（对删除操作而言</a:t>
            </a: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此项为空值）</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日志文件的用途</a:t>
            </a:r>
          </a:p>
        </p:txBody>
      </p:sp>
      <p:sp>
        <p:nvSpPr>
          <p:cNvPr id="48131" name="Rectangle 3"/>
          <p:cNvSpPr>
            <a:spLocks noGrp="1" noChangeArrowheads="1"/>
          </p:cNvSpPr>
          <p:nvPr>
            <p:ph sz="quarter" idx="10"/>
          </p:nvPr>
        </p:nvSpPr>
        <p:spPr>
          <a:xfrm>
            <a:off x="684213" y="769938"/>
            <a:ext cx="8135937" cy="1525587"/>
          </a:xfrm>
          <a:ln>
            <a:prstDash val="dash"/>
            <a:miter lim="800000"/>
            <a:headEnd/>
            <a:tailEnd/>
          </a:ln>
        </p:spPr>
        <p:txBody>
          <a:bodyPr lIns="71305" tIns="35652" rIns="71305" bIns="35652">
            <a:spAutoFit/>
          </a:bodyPr>
          <a:lstStyle/>
          <a:p>
            <a:pPr marL="457200" indent="-457200" eaLnBrk="1" hangingPunct="1">
              <a:lnSpc>
                <a:spcPct val="150000"/>
              </a:lnSpc>
              <a:buFont typeface="+mj-ea"/>
              <a:buAutoNum type="circleNumDbPlain"/>
              <a:defRPr/>
            </a:pPr>
            <a:r>
              <a:rPr lang="zh-CN" altLang="en-US" smtClean="0">
                <a:solidFill>
                  <a:schemeClr val="tx1">
                    <a:lumMod val="50000"/>
                    <a:lumOff val="50000"/>
                  </a:schemeClr>
                </a:solidFill>
              </a:rPr>
              <a:t>进行</a:t>
            </a:r>
            <a:r>
              <a:rPr lang="zh-CN" altLang="en-US">
                <a:solidFill>
                  <a:schemeClr val="tx1">
                    <a:lumMod val="50000"/>
                    <a:lumOff val="50000"/>
                  </a:schemeClr>
                </a:solidFill>
              </a:rPr>
              <a:t>事务故障恢复</a:t>
            </a:r>
          </a:p>
          <a:p>
            <a:pPr marL="457200" indent="-457200" eaLnBrk="1" hangingPunct="1">
              <a:lnSpc>
                <a:spcPct val="150000"/>
              </a:lnSpc>
              <a:buFont typeface="+mj-ea"/>
              <a:buAutoNum type="circleNumDbPlain"/>
              <a:defRPr/>
            </a:pPr>
            <a:r>
              <a:rPr lang="zh-CN" altLang="en-US">
                <a:solidFill>
                  <a:schemeClr val="tx1">
                    <a:lumMod val="50000"/>
                    <a:lumOff val="50000"/>
                  </a:schemeClr>
                </a:solidFill>
              </a:rPr>
              <a:t>进行系统故障恢复</a:t>
            </a:r>
          </a:p>
          <a:p>
            <a:pPr marL="457200" indent="-457200" eaLnBrk="1" hangingPunct="1">
              <a:lnSpc>
                <a:spcPct val="150000"/>
              </a:lnSpc>
              <a:buFont typeface="+mj-ea"/>
              <a:buAutoNum type="circleNumDbPlain"/>
              <a:defRPr/>
            </a:pPr>
            <a:r>
              <a:rPr lang="zh-CN" altLang="en-US">
                <a:solidFill>
                  <a:schemeClr val="tx1">
                    <a:lumMod val="50000"/>
                    <a:lumOff val="50000"/>
                  </a:schemeClr>
                </a:solidFill>
              </a:rPr>
              <a:t>协助后备副本进行介质故障恢复</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日志文件的用途</a:t>
            </a:r>
          </a:p>
        </p:txBody>
      </p:sp>
      <p:sp>
        <p:nvSpPr>
          <p:cNvPr id="4915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与静态备份后备</a:t>
            </a:r>
            <a:r>
              <a:rPr lang="zh-CN" altLang="en-US">
                <a:solidFill>
                  <a:schemeClr val="tx1">
                    <a:lumMod val="50000"/>
                    <a:lumOff val="50000"/>
                  </a:schemeClr>
                </a:solidFill>
              </a:rPr>
              <a:t>副本配合进行介质故障恢复</a:t>
            </a:r>
          </a:p>
          <a:p>
            <a:pPr lvl="1" eaLnBrk="1" hangingPunct="1">
              <a:lnSpc>
                <a:spcPts val="2500"/>
              </a:lnSpc>
              <a:defRPr/>
            </a:pPr>
            <a:r>
              <a:rPr lang="zh-CN" altLang="en-US" smtClean="0">
                <a:latin typeface="华文楷体" panose="02010600040101010101" pitchFamily="2" charset="-122"/>
                <a:ea typeface="华文楷体" panose="02010600040101010101" pitchFamily="2" charset="-122"/>
              </a:rPr>
              <a:t>静态备份的</a:t>
            </a:r>
            <a:r>
              <a:rPr lang="zh-CN" altLang="en-US">
                <a:latin typeface="华文楷体" panose="02010600040101010101" pitchFamily="2" charset="-122"/>
                <a:ea typeface="华文楷体" panose="02010600040101010101" pitchFamily="2" charset="-122"/>
              </a:rPr>
              <a:t>数据已是一致性的数据</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如果</a:t>
            </a:r>
            <a:r>
              <a:rPr lang="zh-CN" altLang="en-US" smtClean="0">
                <a:latin typeface="华文楷体" panose="02010600040101010101" pitchFamily="2" charset="-122"/>
                <a:ea typeface="华文楷体" panose="02010600040101010101" pitchFamily="2" charset="-122"/>
              </a:rPr>
              <a:t>静态备份完成</a:t>
            </a:r>
            <a:r>
              <a:rPr lang="zh-CN" altLang="en-US">
                <a:latin typeface="华文楷体" panose="02010600040101010101" pitchFamily="2" charset="-122"/>
                <a:ea typeface="华文楷体" panose="02010600040101010101" pitchFamily="2" charset="-122"/>
              </a:rPr>
              <a:t>后，仍能</a:t>
            </a:r>
            <a:r>
              <a:rPr lang="zh-CN" altLang="en-US" smtClean="0">
                <a:latin typeface="华文楷体" panose="02010600040101010101" pitchFamily="2" charset="-122"/>
                <a:ea typeface="华文楷体" panose="02010600040101010101" pitchFamily="2" charset="-122"/>
              </a:rPr>
              <a:t>定期备份日志文件</a:t>
            </a:r>
            <a:r>
              <a:rPr lang="zh-CN" altLang="en-US">
                <a:latin typeface="华文楷体" panose="02010600040101010101" pitchFamily="2" charset="-122"/>
                <a:ea typeface="华文楷体" panose="02010600040101010101" pitchFamily="2" charset="-122"/>
              </a:rPr>
              <a:t>，则在出现介质故障重装数据副本后，可以利用这些日志文件副本对已完成的事务进行重做处理</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这样不必重新运行那些已完成的事务程序就可把数据库恢复到故障前某一时刻的正确状态</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日志文件的用途</a:t>
            </a:r>
          </a:p>
        </p:txBody>
      </p:sp>
      <p:sp>
        <p:nvSpPr>
          <p:cNvPr id="63491" name="Text Box 3"/>
          <p:cNvSpPr txBox="1">
            <a:spLocks noChangeArrowheads="1"/>
          </p:cNvSpPr>
          <p:nvPr/>
        </p:nvSpPr>
        <p:spPr bwMode="auto">
          <a:xfrm>
            <a:off x="1068388" y="855663"/>
            <a:ext cx="7391400" cy="38735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0"/>
              </a:spcBef>
              <a:spcAft>
                <a:spcPct val="0"/>
              </a:spcAft>
              <a:defRPr sz="3200">
                <a:solidFill>
                  <a:schemeClr val="tx1"/>
                </a:solidFill>
                <a:latin typeface="Arial" charset="0"/>
                <a:ea typeface="宋体" charset="-122"/>
              </a:defRPr>
            </a:lvl6pPr>
            <a:lvl7pPr marL="2971800" indent="-228600" eaLnBrk="0" fontAlgn="base" hangingPunct="0">
              <a:spcBef>
                <a:spcPct val="0"/>
              </a:spcBef>
              <a:spcAft>
                <a:spcPct val="0"/>
              </a:spcAft>
              <a:defRPr sz="3200">
                <a:solidFill>
                  <a:schemeClr val="tx1"/>
                </a:solidFill>
                <a:latin typeface="Arial" charset="0"/>
                <a:ea typeface="宋体" charset="-122"/>
              </a:defRPr>
            </a:lvl7pPr>
            <a:lvl8pPr marL="3429000" indent="-228600" eaLnBrk="0" fontAlgn="base" hangingPunct="0">
              <a:spcBef>
                <a:spcPct val="0"/>
              </a:spcBef>
              <a:spcAft>
                <a:spcPct val="0"/>
              </a:spcAft>
              <a:defRPr sz="3200">
                <a:solidFill>
                  <a:schemeClr val="tx1"/>
                </a:solidFill>
                <a:latin typeface="Arial" charset="0"/>
                <a:ea typeface="宋体" charset="-122"/>
              </a:defRPr>
            </a:lvl8pPr>
            <a:lvl9pPr marL="3886200" indent="-228600" eaLnBrk="0" fontAlgn="base" hangingPunct="0">
              <a:spcBef>
                <a:spcPct val="0"/>
              </a:spcBef>
              <a:spcAft>
                <a:spcPct val="0"/>
              </a:spcAft>
              <a:defRPr sz="3200">
                <a:solidFill>
                  <a:schemeClr val="tx1"/>
                </a:solidFill>
                <a:latin typeface="Arial" charset="0"/>
                <a:ea typeface="宋体" charset="-122"/>
              </a:defRPr>
            </a:lvl9pPr>
          </a:lstStyle>
          <a:p>
            <a:pPr algn="just">
              <a:lnSpc>
                <a:spcPct val="160000"/>
              </a:lnSpc>
              <a:defRPr/>
            </a:pPr>
            <a:r>
              <a:rPr lang="en-US" altLang="zh-CN" sz="1000" b="1" smtClean="0">
                <a:latin typeface="+mj-ea"/>
                <a:ea typeface="+mj-ea"/>
              </a:rPr>
              <a:t>                                                     		        </a:t>
            </a:r>
            <a:r>
              <a:rPr lang="zh-CN" altLang="en-US" sz="1600" b="1" smtClean="0">
                <a:latin typeface="+mj-ea"/>
                <a:ea typeface="+mj-ea"/>
              </a:rPr>
              <a:t>故障发生点</a:t>
            </a:r>
          </a:p>
          <a:p>
            <a:pPr algn="just">
              <a:lnSpc>
                <a:spcPct val="160000"/>
              </a:lnSpc>
              <a:defRPr/>
            </a:pPr>
            <a:r>
              <a:rPr lang="zh-CN" altLang="en-US" sz="1400" b="1" smtClean="0">
                <a:latin typeface="+mj-ea"/>
                <a:ea typeface="+mj-ea"/>
              </a:rPr>
              <a:t>                  　</a:t>
            </a:r>
            <a:r>
              <a:rPr lang="zh-CN" altLang="en-US" sz="1600" b="1" smtClean="0">
                <a:latin typeface="+mj-ea"/>
                <a:ea typeface="+mj-ea"/>
              </a:rPr>
              <a:t>静态备份          运行事务           ↓</a:t>
            </a:r>
          </a:p>
          <a:p>
            <a:pPr algn="just">
              <a:lnSpc>
                <a:spcPct val="160000"/>
              </a:lnSpc>
              <a:defRPr/>
            </a:pPr>
            <a:r>
              <a:rPr lang="zh-CN" altLang="en-US" sz="1600" b="1" smtClean="0">
                <a:latin typeface="+mj-ea"/>
                <a:ea typeface="+mj-ea"/>
              </a:rPr>
              <a:t>正常运行  </a:t>
            </a:r>
            <a:r>
              <a:rPr lang="zh-CN" altLang="en-US" sz="1800" b="1" smtClean="0">
                <a:latin typeface="+mj-ea"/>
                <a:ea typeface="+mj-ea"/>
              </a:rPr>
              <a:t> ─┼──────┼──────────┼──</a:t>
            </a:r>
            <a:endParaRPr lang="zh-CN" altLang="en-US" sz="1600" b="1" smtClean="0">
              <a:latin typeface="+mj-ea"/>
              <a:ea typeface="+mj-ea"/>
            </a:endParaRPr>
          </a:p>
          <a:p>
            <a:pPr algn="just">
              <a:lnSpc>
                <a:spcPct val="160000"/>
              </a:lnSpc>
              <a:defRPr/>
            </a:pPr>
            <a:r>
              <a:rPr lang="zh-CN" altLang="en-US" sz="1600" b="1" smtClean="0">
                <a:latin typeface="+mj-ea"/>
                <a:ea typeface="+mj-ea"/>
              </a:rPr>
              <a:t>             </a:t>
            </a:r>
            <a:r>
              <a:rPr lang="en-US" altLang="zh-CN" sz="1600" b="1" smtClean="0">
                <a:latin typeface="+mj-ea"/>
                <a:ea typeface="+mj-ea"/>
              </a:rPr>
              <a:t>Ta        </a:t>
            </a:r>
            <a:r>
              <a:rPr lang="zh-CN" altLang="en-US" sz="1600" b="1" smtClean="0">
                <a:latin typeface="+mj-ea"/>
                <a:ea typeface="+mj-ea"/>
              </a:rPr>
              <a:t>　　　</a:t>
            </a:r>
            <a:r>
              <a:rPr lang="en-US" altLang="zh-CN" sz="1600" b="1" smtClean="0">
                <a:latin typeface="+mj-ea"/>
                <a:ea typeface="+mj-ea"/>
              </a:rPr>
              <a:t>Tb                        Tf</a:t>
            </a:r>
          </a:p>
          <a:p>
            <a:pPr algn="just">
              <a:lnSpc>
                <a:spcPct val="160000"/>
              </a:lnSpc>
              <a:defRPr/>
            </a:pPr>
            <a:r>
              <a:rPr lang="en-US" altLang="zh-CN" sz="1400" b="1" smtClean="0">
                <a:latin typeface="+mj-ea"/>
                <a:ea typeface="+mj-ea"/>
              </a:rPr>
              <a:t>                                  </a:t>
            </a:r>
            <a:r>
              <a:rPr lang="zh-CN" altLang="en-US" sz="1600" b="1" smtClean="0">
                <a:latin typeface="+mj-ea"/>
                <a:ea typeface="+mj-ea"/>
              </a:rPr>
              <a:t>登记日志文件</a:t>
            </a:r>
          </a:p>
          <a:p>
            <a:pPr algn="just">
              <a:lnSpc>
                <a:spcPct val="160000"/>
              </a:lnSpc>
              <a:defRPr/>
            </a:pPr>
            <a:r>
              <a:rPr lang="zh-CN" altLang="en-US" sz="1600" b="1" smtClean="0">
                <a:latin typeface="+mj-ea"/>
                <a:ea typeface="+mj-ea"/>
              </a:rPr>
              <a:t>                              └───────────</a:t>
            </a:r>
            <a:r>
              <a:rPr lang="zh-CN" altLang="en-US" sz="1400" b="1" smtClean="0">
                <a:latin typeface="+mj-ea"/>
                <a:ea typeface="+mj-ea"/>
              </a:rPr>
              <a:t>┴</a:t>
            </a:r>
            <a:r>
              <a:rPr lang="zh-CN" altLang="en-US" sz="1600" b="1" smtClean="0">
                <a:latin typeface="+mj-ea"/>
                <a:ea typeface="+mj-ea"/>
              </a:rPr>
              <a:t>──</a:t>
            </a:r>
          </a:p>
          <a:p>
            <a:pPr algn="just">
              <a:lnSpc>
                <a:spcPct val="160000"/>
              </a:lnSpc>
              <a:defRPr/>
            </a:pPr>
            <a:r>
              <a:rPr lang="zh-CN" altLang="en-US" sz="1400" b="1" smtClean="0">
                <a:latin typeface="+mj-ea"/>
                <a:ea typeface="+mj-ea"/>
              </a:rPr>
              <a:t>                   </a:t>
            </a:r>
            <a:r>
              <a:rPr lang="zh-CN" altLang="en-US" sz="1600" b="1" smtClean="0">
                <a:latin typeface="+mj-ea"/>
                <a:ea typeface="+mj-ea"/>
              </a:rPr>
              <a:t>重装后备副本   利用日志文件恢复事务     继续运行</a:t>
            </a:r>
            <a:endParaRPr lang="zh-CN" altLang="en-US" sz="1400" b="1" smtClean="0">
              <a:latin typeface="+mj-ea"/>
              <a:ea typeface="+mj-ea"/>
            </a:endParaRPr>
          </a:p>
          <a:p>
            <a:pPr algn="just">
              <a:lnSpc>
                <a:spcPct val="160000"/>
              </a:lnSpc>
              <a:defRPr/>
            </a:pPr>
            <a:r>
              <a:rPr lang="zh-CN" altLang="en-US" sz="1600" b="1" smtClean="0">
                <a:latin typeface="+mj-ea"/>
                <a:ea typeface="+mj-ea"/>
              </a:rPr>
              <a:t>介质故障恢复</a:t>
            </a:r>
            <a:r>
              <a:rPr lang="zh-CN" altLang="en-US" sz="1400" b="1" smtClean="0">
                <a:latin typeface="+mj-ea"/>
                <a:ea typeface="+mj-ea"/>
              </a:rPr>
              <a:t> ─────────┴－－－－－</a:t>
            </a:r>
            <a:r>
              <a:rPr lang="zh-CN" altLang="en-US" sz="1600" b="1" smtClean="0">
                <a:latin typeface="+mj-ea"/>
                <a:ea typeface="+mj-ea"/>
              </a:rPr>
              <a:t>─</a:t>
            </a:r>
            <a:r>
              <a:rPr lang="zh-CN" altLang="en-US" sz="1400" b="1" smtClean="0">
                <a:latin typeface="+mj-ea"/>
                <a:ea typeface="+mj-ea"/>
              </a:rPr>
              <a:t>－－－－－－ －┴──────</a:t>
            </a:r>
          </a:p>
          <a:p>
            <a:pPr algn="just">
              <a:lnSpc>
                <a:spcPct val="160000"/>
              </a:lnSpc>
              <a:defRPr/>
            </a:pPr>
            <a:r>
              <a:rPr lang="zh-CN" altLang="en-US" sz="1400" b="1" smtClean="0">
                <a:latin typeface="+mj-ea"/>
                <a:ea typeface="+mj-ea"/>
              </a:rPr>
              <a:t>                                                                </a:t>
            </a:r>
            <a:r>
              <a:rPr lang="zh-CN" altLang="en-US" sz="1600" b="1" smtClean="0">
                <a:latin typeface="+mj-ea"/>
                <a:ea typeface="+mj-ea"/>
              </a:rPr>
              <a:t>登记日志文件</a:t>
            </a:r>
            <a:endParaRPr lang="zh-CN" altLang="en-US" sz="1400" b="1" smtClean="0">
              <a:latin typeface="+mj-ea"/>
              <a:ea typeface="+mj-ea"/>
            </a:endParaRPr>
          </a:p>
          <a:p>
            <a:pPr algn="just">
              <a:lnSpc>
                <a:spcPct val="160000"/>
              </a:lnSpc>
              <a:defRPr/>
            </a:pPr>
            <a:r>
              <a:rPr lang="zh-CN" altLang="en-US" sz="1400" b="1" smtClean="0">
                <a:latin typeface="+mj-ea"/>
                <a:ea typeface="+mj-ea"/>
              </a:rPr>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日志文件的用途</a:t>
            </a:r>
          </a:p>
        </p:txBody>
      </p:sp>
      <p:sp>
        <p:nvSpPr>
          <p:cNvPr id="51203"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介质</a:t>
            </a:r>
            <a:r>
              <a:rPr lang="zh-CN" altLang="en-US">
                <a:solidFill>
                  <a:schemeClr val="tx1">
                    <a:lumMod val="50000"/>
                    <a:lumOff val="50000"/>
                  </a:schemeClr>
                </a:solidFill>
              </a:rPr>
              <a:t>故障恢复：</a:t>
            </a:r>
            <a:r>
              <a:rPr lang="en-US" altLang="zh-CN">
                <a:solidFill>
                  <a:schemeClr val="tx1">
                    <a:lumMod val="50000"/>
                    <a:lumOff val="50000"/>
                  </a:schemeClr>
                </a:solidFill>
              </a:rPr>
              <a:t>LOG FILE + </a:t>
            </a:r>
            <a:r>
              <a:rPr lang="zh-CN" altLang="en-US" smtClean="0">
                <a:solidFill>
                  <a:schemeClr val="tx1">
                    <a:lumMod val="50000"/>
                    <a:lumOff val="50000"/>
                  </a:schemeClr>
                </a:solidFill>
              </a:rPr>
              <a:t>动态备份后备</a:t>
            </a:r>
            <a:r>
              <a:rPr lang="zh-CN" altLang="en-US">
                <a:solidFill>
                  <a:schemeClr val="tx1">
                    <a:lumMod val="50000"/>
                    <a:lumOff val="50000"/>
                  </a:schemeClr>
                </a:solidFill>
              </a:rPr>
              <a:t>副本</a:t>
            </a:r>
          </a:p>
          <a:p>
            <a:pPr lvl="1" eaLnBrk="1" hangingPunct="1">
              <a:lnSpc>
                <a:spcPts val="2500"/>
              </a:lnSpc>
              <a:defRPr/>
            </a:pPr>
            <a:r>
              <a:rPr lang="zh-CN" altLang="en-US" smtClean="0">
                <a:latin typeface="华文楷体" panose="02010600040101010101" pitchFamily="2" charset="-122"/>
                <a:ea typeface="华文楷体" panose="02010600040101010101" pitchFamily="2" charset="-122"/>
              </a:rPr>
              <a:t>动态</a:t>
            </a:r>
            <a:r>
              <a:rPr lang="zh-CN" altLang="en-US">
                <a:latin typeface="华文楷体" panose="02010600040101010101" pitchFamily="2" charset="-122"/>
                <a:ea typeface="华文楷体" panose="02010600040101010101" pitchFamily="2" charset="-122"/>
              </a:rPr>
              <a:t>备份</a:t>
            </a:r>
            <a:r>
              <a:rPr lang="zh-CN" altLang="en-US" smtClean="0">
                <a:latin typeface="华文楷体" panose="02010600040101010101" pitchFamily="2" charset="-122"/>
                <a:ea typeface="华文楷体" panose="02010600040101010101" pitchFamily="2" charset="-122"/>
              </a:rPr>
              <a:t>数据库</a:t>
            </a:r>
            <a:r>
              <a:rPr lang="zh-CN" altLang="en-US">
                <a:latin typeface="华文楷体" panose="02010600040101010101" pitchFamily="2" charset="-122"/>
                <a:ea typeface="华文楷体" panose="02010600040101010101" pitchFamily="2" charset="-122"/>
              </a:rPr>
              <a:t>：</a:t>
            </a:r>
            <a:r>
              <a:rPr lang="zh-CN" altLang="en-US" smtClean="0">
                <a:latin typeface="华文楷体" panose="02010600040101010101" pitchFamily="2" charset="-122"/>
                <a:ea typeface="华文楷体" panose="02010600040101010101" pitchFamily="2" charset="-122"/>
              </a:rPr>
              <a:t>同时备份同</a:t>
            </a:r>
            <a:r>
              <a:rPr lang="zh-CN" altLang="en-US">
                <a:latin typeface="华文楷体" panose="02010600040101010101" pitchFamily="2" charset="-122"/>
                <a:ea typeface="华文楷体" panose="02010600040101010101" pitchFamily="2" charset="-122"/>
              </a:rPr>
              <a:t>一时点的日志文件</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后备副本与该日志文件结合起来才能将数据库恢复到一致性状态。</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利用这些日志文件副本进一步恢复事务，避免重新运行事务程序。</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登记日志文件的原则</a:t>
            </a:r>
          </a:p>
        </p:txBody>
      </p:sp>
      <p:sp>
        <p:nvSpPr>
          <p:cNvPr id="52227" name="Rectangle 3"/>
          <p:cNvSpPr>
            <a:spLocks noGrp="1" noChangeArrowheads="1"/>
          </p:cNvSpPr>
          <p:nvPr>
            <p:ph sz="quarter" idx="10"/>
          </p:nvPr>
        </p:nvSpPr>
        <p:spPr>
          <a:xfrm>
            <a:off x="684213" y="842963"/>
            <a:ext cx="8135937" cy="2900362"/>
          </a:xfrm>
          <a:ln>
            <a:prstDash val="dash"/>
            <a:miter lim="800000"/>
            <a:headEnd/>
            <a:tailEnd/>
          </a:ln>
        </p:spPr>
        <p:txBody>
          <a:bodyPr lIns="71305" tIns="35652" rIns="71305" bIns="35652">
            <a:spAutoFit/>
          </a:bodyPr>
          <a:lstStyle/>
          <a:p>
            <a:pPr marL="457200" indent="-457200" eaLnBrk="1" hangingPunct="1">
              <a:lnSpc>
                <a:spcPct val="150000"/>
              </a:lnSpc>
              <a:buFont typeface="+mj-ea"/>
              <a:buAutoNum type="circleNumDbPlain"/>
              <a:defRPr/>
            </a:pPr>
            <a:r>
              <a:rPr lang="zh-CN" altLang="en-US" smtClean="0">
                <a:solidFill>
                  <a:schemeClr val="tx1">
                    <a:lumMod val="50000"/>
                    <a:lumOff val="50000"/>
                  </a:schemeClr>
                </a:solidFill>
              </a:rPr>
              <a:t>登记</a:t>
            </a:r>
            <a:r>
              <a:rPr lang="zh-CN" altLang="en-US">
                <a:solidFill>
                  <a:schemeClr val="tx1">
                    <a:lumMod val="50000"/>
                    <a:lumOff val="50000"/>
                  </a:schemeClr>
                </a:solidFill>
              </a:rPr>
              <a:t>的次序严格按并行事务执行的时间次序</a:t>
            </a:r>
          </a:p>
          <a:p>
            <a:pPr marL="457200" indent="-457200" eaLnBrk="1" hangingPunct="1">
              <a:lnSpc>
                <a:spcPct val="150000"/>
              </a:lnSpc>
              <a:buFont typeface="+mj-ea"/>
              <a:buAutoNum type="circleNumDbPlain"/>
              <a:defRPr/>
            </a:pPr>
            <a:r>
              <a:rPr lang="zh-CN" altLang="en-US">
                <a:solidFill>
                  <a:schemeClr val="tx1">
                    <a:lumMod val="50000"/>
                    <a:lumOff val="50000"/>
                  </a:schemeClr>
                </a:solidFill>
              </a:rPr>
              <a:t>必须先写日志文件，后写数据库</a:t>
            </a:r>
          </a:p>
          <a:p>
            <a:pPr marL="857250" lvl="1" indent="-457200">
              <a:lnSpc>
                <a:spcPct val="150000"/>
              </a:lnSpc>
              <a:buFont typeface="Arial" panose="020B0604020202020204" pitchFamily="34" charset="0"/>
              <a:buChar char="•"/>
              <a:defRPr/>
            </a:pPr>
            <a:r>
              <a:rPr lang="zh-CN" altLang="en-US"/>
              <a:t>写日志文件操作：把表示这个修改的日志记录</a:t>
            </a:r>
          </a:p>
          <a:p>
            <a:pPr marL="857250" lvl="1" indent="-457200">
              <a:lnSpc>
                <a:spcPct val="150000"/>
              </a:lnSpc>
              <a:buFont typeface="Arial" panose="020B0604020202020204" pitchFamily="34" charset="0"/>
              <a:buChar char="•"/>
              <a:defRPr/>
            </a:pPr>
            <a:r>
              <a:rPr lang="zh-CN" altLang="en-US" smtClean="0"/>
              <a:t>写</a:t>
            </a:r>
            <a:r>
              <a:rPr lang="zh-CN" altLang="en-US"/>
              <a:t>到日志文件</a:t>
            </a:r>
          </a:p>
          <a:p>
            <a:pPr marL="857250" lvl="1" indent="-457200">
              <a:lnSpc>
                <a:spcPct val="150000"/>
              </a:lnSpc>
              <a:buFont typeface="Arial" panose="020B0604020202020204" pitchFamily="34" charset="0"/>
              <a:buChar char="•"/>
              <a:defRPr/>
            </a:pPr>
            <a:r>
              <a:rPr lang="zh-CN" altLang="en-US"/>
              <a:t>写数据库操作：把对数据的修改写到数据库中</a:t>
            </a:r>
          </a:p>
          <a:p>
            <a:pPr lvl="1" eaLnBrk="1" hangingPunct="1">
              <a:lnSpc>
                <a:spcPct val="150000"/>
              </a:lnSpc>
              <a:defRPr/>
            </a:pPr>
            <a:endParaRPr lang="en-US" altLang="zh-CN">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事务的基本概念</a:t>
            </a:r>
          </a:p>
        </p:txBody>
      </p:sp>
      <p:sp>
        <p:nvSpPr>
          <p:cNvPr id="5123"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事务</a:t>
            </a:r>
            <a:r>
              <a:rPr lang="en-US" altLang="zh-CN">
                <a:solidFill>
                  <a:schemeClr val="tx1">
                    <a:lumMod val="50000"/>
                    <a:lumOff val="50000"/>
                  </a:schemeClr>
                </a:solidFill>
              </a:rPr>
              <a:t>(Transaction)</a:t>
            </a:r>
            <a:r>
              <a:rPr lang="zh-CN" altLang="en-US">
                <a:solidFill>
                  <a:schemeClr val="tx1">
                    <a:lumMod val="50000"/>
                    <a:lumOff val="50000"/>
                  </a:schemeClr>
                </a:solidFill>
              </a:rPr>
              <a:t>：是用户定义的一个数据库操作序列，这些操作要么全做，要么全不做，是一个不可分割的工作单位</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事务</a:t>
            </a:r>
            <a:r>
              <a:rPr lang="zh-CN" altLang="en-US">
                <a:solidFill>
                  <a:schemeClr val="tx1">
                    <a:lumMod val="50000"/>
                    <a:lumOff val="50000"/>
                  </a:schemeClr>
                </a:solidFill>
              </a:rPr>
              <a:t>和程序是两个概念</a:t>
            </a:r>
          </a:p>
          <a:p>
            <a:pPr lvl="1" eaLnBrk="1" hangingPunct="1">
              <a:defRPr/>
            </a:pPr>
            <a:r>
              <a:rPr lang="zh-CN" altLang="en-US" smtClean="0"/>
              <a:t>一</a:t>
            </a:r>
            <a:r>
              <a:rPr lang="zh-CN" altLang="en-US"/>
              <a:t>个事务可以是一条</a:t>
            </a:r>
            <a:r>
              <a:rPr lang="en-US" altLang="zh-CN"/>
              <a:t>SQL</a:t>
            </a:r>
            <a:r>
              <a:rPr lang="zh-CN" altLang="en-US"/>
              <a:t>语句，一组</a:t>
            </a:r>
            <a:r>
              <a:rPr lang="en-US" altLang="zh-CN"/>
              <a:t>SQL</a:t>
            </a:r>
            <a:r>
              <a:rPr lang="zh-CN" altLang="en-US"/>
              <a:t>语句或整个程序构成；</a:t>
            </a:r>
          </a:p>
          <a:p>
            <a:pPr lvl="1" eaLnBrk="1" hangingPunct="1">
              <a:defRPr/>
            </a:pPr>
            <a:r>
              <a:rPr lang="zh-CN" altLang="en-US"/>
              <a:t>一个应用程序通常包含多个事务。</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事务</a:t>
            </a:r>
            <a:r>
              <a:rPr lang="zh-CN" altLang="en-US">
                <a:solidFill>
                  <a:schemeClr val="tx1">
                    <a:lumMod val="50000"/>
                    <a:lumOff val="50000"/>
                  </a:schemeClr>
                </a:solidFill>
              </a:rPr>
              <a:t>是恢复和并发控制的基本单位</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为什么要先写日志文件</a:t>
            </a:r>
          </a:p>
        </p:txBody>
      </p:sp>
      <p:sp>
        <p:nvSpPr>
          <p:cNvPr id="53251" name="Rectangle 3"/>
          <p:cNvSpPr>
            <a:spLocks noGrp="1" noChangeArrowheads="1"/>
          </p:cNvSpPr>
          <p:nvPr>
            <p:ph sz="quarter" idx="10"/>
          </p:nvPr>
        </p:nvSpPr>
        <p:spPr>
          <a:xfrm>
            <a:off x="684213" y="842963"/>
            <a:ext cx="8135937" cy="2971800"/>
          </a:xfrm>
          <a:ln>
            <a:prstDash val="dash"/>
            <a:miter lim="800000"/>
            <a:headEnd/>
            <a:tailEnd/>
          </a:ln>
        </p:spPr>
        <p:txBody>
          <a:bodyPr lIns="71305" tIns="35652" rIns="71305" bIns="35652">
            <a:spAutoFit/>
          </a:bodyPr>
          <a:lstStyle/>
          <a:p>
            <a:pPr marL="457200" indent="-457200" eaLnBrk="1" hangingPunct="1">
              <a:lnSpc>
                <a:spcPct val="150000"/>
              </a:lnSpc>
              <a:buFont typeface="+mj-ea"/>
              <a:buAutoNum type="circleNumDbPlain"/>
              <a:defRPr/>
            </a:pPr>
            <a:r>
              <a:rPr lang="zh-CN" altLang="en-US" smtClean="0"/>
              <a:t>写</a:t>
            </a:r>
            <a:r>
              <a:rPr lang="zh-CN" altLang="en-US"/>
              <a:t>数据库和写日志文件是两个不同的操作</a:t>
            </a:r>
          </a:p>
          <a:p>
            <a:pPr marL="457200" indent="-457200" eaLnBrk="1" hangingPunct="1">
              <a:lnSpc>
                <a:spcPct val="150000"/>
              </a:lnSpc>
              <a:buFont typeface="+mj-ea"/>
              <a:buAutoNum type="circleNumDbPlain"/>
              <a:defRPr/>
            </a:pPr>
            <a:r>
              <a:rPr lang="zh-CN" altLang="en-US"/>
              <a:t>在这两个操作之间可能发生故障</a:t>
            </a:r>
          </a:p>
          <a:p>
            <a:pPr marL="457200" indent="-457200" eaLnBrk="1" hangingPunct="1">
              <a:lnSpc>
                <a:spcPct val="150000"/>
              </a:lnSpc>
              <a:buFont typeface="+mj-ea"/>
              <a:buAutoNum type="circleNumDbPlain"/>
              <a:defRPr/>
            </a:pPr>
            <a:r>
              <a:rPr lang="zh-CN" altLang="en-US"/>
              <a:t>如果先写了数据库修改，而在日志文件中没有登记下这个修改，则以后就无法恢复这个修改了</a:t>
            </a:r>
          </a:p>
          <a:p>
            <a:pPr marL="457200" indent="-457200" eaLnBrk="1" hangingPunct="1">
              <a:lnSpc>
                <a:spcPct val="150000"/>
              </a:lnSpc>
              <a:buFont typeface="+mj-ea"/>
              <a:buAutoNum type="circleNumDbPlain"/>
              <a:defRPr/>
            </a:pPr>
            <a:r>
              <a:rPr lang="zh-CN" altLang="en-US"/>
              <a:t>如果先写日志，但没有修改数据库，按日志文件恢复时只不过是多执行一次不必要的</a:t>
            </a:r>
            <a:r>
              <a:rPr lang="en-US" altLang="zh-CN"/>
              <a:t>UNDO</a:t>
            </a:r>
            <a:r>
              <a:rPr lang="zh-CN" altLang="en-US"/>
              <a:t>操作，并不会影响数据库的正确性</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恢复策略</a:t>
            </a:r>
          </a:p>
        </p:txBody>
      </p:sp>
      <p:sp>
        <p:nvSpPr>
          <p:cNvPr id="54275"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smtClean="0">
                <a:solidFill>
                  <a:schemeClr val="tx1">
                    <a:lumMod val="50000"/>
                    <a:lumOff val="50000"/>
                  </a:schemeClr>
                </a:solidFill>
              </a:rPr>
              <a:t>事务</a:t>
            </a:r>
            <a:r>
              <a:rPr lang="zh-CN" altLang="en-US">
                <a:solidFill>
                  <a:schemeClr val="tx1">
                    <a:lumMod val="50000"/>
                    <a:lumOff val="50000"/>
                  </a:schemeClr>
                </a:solidFill>
              </a:rPr>
              <a:t>故障的恢复</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系统故障</a:t>
            </a:r>
            <a:r>
              <a:rPr lang="zh-CN" altLang="en-US">
                <a:solidFill>
                  <a:schemeClr val="tx1">
                    <a:lumMod val="50000"/>
                    <a:lumOff val="50000"/>
                  </a:schemeClr>
                </a:solidFill>
              </a:rPr>
              <a:t>的恢复</a:t>
            </a:r>
          </a:p>
          <a:p>
            <a:pPr marL="285750" indent="-285750" defTabSz="713049" eaLnBrk="1" hangingPunct="1">
              <a:lnSpc>
                <a:spcPct val="129000"/>
              </a:lnSpc>
              <a:spcAft>
                <a:spcPts val="468"/>
              </a:spcAft>
              <a:defRPr/>
            </a:pPr>
            <a:r>
              <a:rPr lang="zh-CN" altLang="en-US" smtClean="0">
                <a:solidFill>
                  <a:schemeClr val="tx1">
                    <a:lumMod val="50000"/>
                    <a:lumOff val="50000"/>
                  </a:schemeClr>
                </a:solidFill>
              </a:rPr>
              <a:t>介质</a:t>
            </a:r>
            <a:r>
              <a:rPr lang="zh-CN" altLang="en-US">
                <a:solidFill>
                  <a:schemeClr val="tx1">
                    <a:lumMod val="50000"/>
                    <a:lumOff val="50000"/>
                  </a:schemeClr>
                </a:solidFill>
              </a:rPr>
              <a:t>故障的恢复</a:t>
            </a:r>
          </a:p>
          <a:p>
            <a:pPr marL="285750" indent="-285750" defTabSz="713049" eaLnBrk="1" hangingPunct="1">
              <a:lnSpc>
                <a:spcPct val="1290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事务故障的恢复</a:t>
            </a:r>
          </a:p>
        </p:txBody>
      </p:sp>
      <p:sp>
        <p:nvSpPr>
          <p:cNvPr id="55299" name="Rectangle 3"/>
          <p:cNvSpPr>
            <a:spLocks noGrp="1" noChangeArrowheads="1"/>
          </p:cNvSpPr>
          <p:nvPr>
            <p:ph sz="quarter" idx="10"/>
          </p:nvPr>
        </p:nvSpPr>
        <p:spPr>
          <a:xfrm>
            <a:off x="684213" y="842963"/>
            <a:ext cx="8135937" cy="19812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事务故障：事务在运行至正常终止点前被中止</a:t>
            </a:r>
          </a:p>
          <a:p>
            <a:pPr marL="285750" indent="-285750" defTabSz="713049" eaLnBrk="1" hangingPunct="1">
              <a:lnSpc>
                <a:spcPts val="2500"/>
              </a:lnSpc>
              <a:spcAft>
                <a:spcPts val="468"/>
              </a:spcAft>
              <a:defRPr/>
            </a:pPr>
            <a:r>
              <a:rPr lang="zh-CN" altLang="en-US">
                <a:solidFill>
                  <a:schemeClr val="tx1">
                    <a:lumMod val="50000"/>
                    <a:lumOff val="50000"/>
                  </a:schemeClr>
                </a:solidFill>
              </a:rPr>
              <a:t>恢复</a:t>
            </a:r>
            <a:r>
              <a:rPr lang="zh-CN" altLang="en-US" smtClean="0">
                <a:solidFill>
                  <a:schemeClr val="tx1">
                    <a:lumMod val="50000"/>
                    <a:lumOff val="50000"/>
                  </a:schemeClr>
                </a:solidFill>
              </a:rPr>
              <a:t>方法：</a:t>
            </a:r>
            <a:endParaRPr lang="zh-CN" altLang="en-US">
              <a:solidFill>
                <a:schemeClr val="tx1">
                  <a:lumMod val="50000"/>
                  <a:lumOff val="50000"/>
                </a:schemeClr>
              </a:solidFill>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由恢复子系统应利用日志文件撤消（</a:t>
            </a:r>
            <a:r>
              <a:rPr lang="en-US" altLang="zh-CN">
                <a:latin typeface="华文楷体" panose="02010600040101010101" pitchFamily="2" charset="-122"/>
                <a:ea typeface="华文楷体" panose="02010600040101010101" pitchFamily="2" charset="-122"/>
              </a:rPr>
              <a:t>UNDO</a:t>
            </a:r>
            <a:r>
              <a:rPr lang="zh-CN" altLang="en-US">
                <a:latin typeface="华文楷体" panose="02010600040101010101" pitchFamily="2" charset="-122"/>
                <a:ea typeface="华文楷体" panose="02010600040101010101" pitchFamily="2" charset="-122"/>
              </a:rPr>
              <a:t>）此事务已对数据库进行的修改</a:t>
            </a:r>
          </a:p>
          <a:p>
            <a:pPr marL="285750" indent="-285750" defTabSz="713049" eaLnBrk="1" hangingPunct="1">
              <a:lnSpc>
                <a:spcPts val="2500"/>
              </a:lnSpc>
              <a:spcAft>
                <a:spcPts val="468"/>
              </a:spcAft>
              <a:defRPr/>
            </a:pPr>
            <a:r>
              <a:rPr lang="zh-CN" altLang="en-US">
                <a:solidFill>
                  <a:schemeClr val="tx1">
                    <a:lumMod val="50000"/>
                    <a:lumOff val="50000"/>
                  </a:schemeClr>
                </a:solidFill>
              </a:rPr>
              <a:t>事务故障的恢复由系统自动完成，不需要用户干预</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事务故障的恢复步骤</a:t>
            </a:r>
          </a:p>
        </p:txBody>
      </p:sp>
      <p:sp>
        <p:nvSpPr>
          <p:cNvPr id="56323"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反向</a:t>
            </a:r>
            <a:r>
              <a:rPr lang="zh-CN" altLang="en-US">
                <a:solidFill>
                  <a:schemeClr val="tx1">
                    <a:lumMod val="50000"/>
                    <a:lumOff val="50000"/>
                  </a:schemeClr>
                </a:solidFill>
              </a:rPr>
              <a:t>扫描文件日志（即从最后向前扫描日志文件），查找该事务的更新操作。</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对</a:t>
            </a:r>
            <a:r>
              <a:rPr lang="zh-CN" altLang="en-US">
                <a:solidFill>
                  <a:schemeClr val="tx1">
                    <a:lumMod val="50000"/>
                    <a:lumOff val="50000"/>
                  </a:schemeClr>
                </a:solidFill>
              </a:rPr>
              <a:t>该事务的更新操作执行逆操作。即将日志记录中“更新前的值”（</a:t>
            </a:r>
            <a:r>
              <a:rPr lang="en-US" altLang="zh-CN">
                <a:solidFill>
                  <a:schemeClr val="tx1">
                    <a:lumMod val="50000"/>
                    <a:lumOff val="50000"/>
                  </a:schemeClr>
                </a:solidFill>
              </a:rPr>
              <a:t>Befor Image, BI</a:t>
            </a:r>
            <a:r>
              <a:rPr lang="zh-CN" altLang="en-US">
                <a:solidFill>
                  <a:schemeClr val="tx1">
                    <a:lumMod val="50000"/>
                    <a:lumOff val="50000"/>
                  </a:schemeClr>
                </a:solidFill>
              </a:rPr>
              <a:t>）写入数据库。</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插入操作， “更新前的值”为空，则相当于做删除操作</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删除操作，“更新后的值”为空，则相当于做插入操作</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若是修改操作，则用</a:t>
            </a:r>
            <a:r>
              <a:rPr lang="en-US" altLang="zh-CN">
                <a:latin typeface="华文楷体" panose="02010600040101010101" pitchFamily="2" charset="-122"/>
                <a:ea typeface="华文楷体" panose="02010600040101010101" pitchFamily="2" charset="-122"/>
              </a:rPr>
              <a:t>BI </a:t>
            </a:r>
            <a:r>
              <a:rPr lang="zh-CN" altLang="en-US">
                <a:latin typeface="华文楷体" panose="02010600040101010101" pitchFamily="2" charset="-122"/>
                <a:ea typeface="华文楷体" panose="02010600040101010101" pitchFamily="2" charset="-122"/>
              </a:rPr>
              <a:t>代替 </a:t>
            </a:r>
            <a:r>
              <a:rPr lang="en-US" altLang="zh-CN">
                <a:latin typeface="华文楷体" panose="02010600040101010101" pitchFamily="2" charset="-122"/>
                <a:ea typeface="华文楷体" panose="02010600040101010101" pitchFamily="2" charset="-122"/>
              </a:rPr>
              <a:t>AI</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After Image</a:t>
            </a:r>
            <a:r>
              <a:rPr lang="zh-CN" altLang="en-US">
                <a:latin typeface="华文楷体" panose="02010600040101010101" pitchFamily="2" charset="-122"/>
                <a:ea typeface="华文楷体" panose="02010600040101010101" pitchFamily="2" charset="-122"/>
              </a:rPr>
              <a:t>）</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继续</a:t>
            </a:r>
            <a:r>
              <a:rPr lang="zh-CN" altLang="en-US">
                <a:solidFill>
                  <a:schemeClr val="tx1">
                    <a:lumMod val="50000"/>
                    <a:lumOff val="50000"/>
                  </a:schemeClr>
                </a:solidFill>
              </a:rPr>
              <a:t>反向扫描日志文件，查找该事务的其他更新操作，并做同样处理。</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如此</a:t>
            </a:r>
            <a:r>
              <a:rPr lang="zh-CN" altLang="en-US">
                <a:solidFill>
                  <a:schemeClr val="tx1">
                    <a:lumMod val="50000"/>
                    <a:lumOff val="50000"/>
                  </a:schemeClr>
                </a:solidFill>
              </a:rPr>
              <a:t>处理下去，直至读到此事务的开始标记，事务故障恢复就完成了。</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系统故障的恢复</a:t>
            </a:r>
          </a:p>
        </p:txBody>
      </p:sp>
      <p:sp>
        <p:nvSpPr>
          <p:cNvPr id="57347"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系统故障造成数据库不一致状态的原因</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一些未完成事务对数据库的更新已写入数据库</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一些已提交事务对数据库的更新还留在缓冲区没来得及写入数据库</a:t>
            </a:r>
          </a:p>
          <a:p>
            <a:pPr marL="285750" indent="-285750" defTabSz="713049" eaLnBrk="1" hangingPunct="1">
              <a:lnSpc>
                <a:spcPts val="2500"/>
              </a:lnSpc>
              <a:spcAft>
                <a:spcPts val="468"/>
              </a:spcAft>
              <a:defRPr/>
            </a:pPr>
            <a:r>
              <a:rPr lang="zh-CN" altLang="en-US">
                <a:solidFill>
                  <a:schemeClr val="tx1">
                    <a:lumMod val="50000"/>
                    <a:lumOff val="50000"/>
                  </a:schemeClr>
                </a:solidFill>
              </a:rPr>
              <a:t>恢复方法</a:t>
            </a:r>
          </a:p>
          <a:p>
            <a:pPr lvl="1" eaLnBrk="1" hangingPunct="1">
              <a:lnSpc>
                <a:spcPts val="2500"/>
              </a:lnSpc>
              <a:defRPr/>
            </a:pPr>
            <a:r>
              <a:rPr lang="en-US" altLang="zh-CN">
                <a:latin typeface="华文楷体" panose="02010600040101010101" pitchFamily="2" charset="-122"/>
                <a:ea typeface="华文楷体" panose="02010600040101010101" pitchFamily="2" charset="-122"/>
              </a:rPr>
              <a:t>1. Undo </a:t>
            </a:r>
            <a:r>
              <a:rPr lang="zh-CN" altLang="en-US">
                <a:latin typeface="华文楷体" panose="02010600040101010101" pitchFamily="2" charset="-122"/>
                <a:ea typeface="华文楷体" panose="02010600040101010101" pitchFamily="2" charset="-122"/>
              </a:rPr>
              <a:t>故障发生时未完成的事务</a:t>
            </a:r>
          </a:p>
          <a:p>
            <a:pPr lvl="1" eaLnBrk="1" hangingPunct="1">
              <a:lnSpc>
                <a:spcPts val="2500"/>
              </a:lnSpc>
              <a:defRPr/>
            </a:pPr>
            <a:r>
              <a:rPr lang="en-US" altLang="zh-CN">
                <a:latin typeface="华文楷体" panose="02010600040101010101" pitchFamily="2" charset="-122"/>
                <a:ea typeface="华文楷体" panose="02010600040101010101" pitchFamily="2" charset="-122"/>
              </a:rPr>
              <a:t>2. Redo </a:t>
            </a:r>
            <a:r>
              <a:rPr lang="zh-CN" altLang="en-US">
                <a:latin typeface="华文楷体" panose="02010600040101010101" pitchFamily="2" charset="-122"/>
                <a:ea typeface="华文楷体" panose="02010600040101010101" pitchFamily="2" charset="-122"/>
              </a:rPr>
              <a:t>已完成的事务</a:t>
            </a:r>
          </a:p>
          <a:p>
            <a:pPr marL="285750" indent="-285750" defTabSz="713049" eaLnBrk="1" hangingPunct="1">
              <a:lnSpc>
                <a:spcPts val="2500"/>
              </a:lnSpc>
              <a:spcAft>
                <a:spcPts val="468"/>
              </a:spcAft>
              <a:defRPr/>
            </a:pPr>
            <a:r>
              <a:rPr lang="zh-CN" altLang="en-US">
                <a:solidFill>
                  <a:schemeClr val="tx1">
                    <a:lumMod val="50000"/>
                    <a:lumOff val="50000"/>
                  </a:schemeClr>
                </a:solidFill>
              </a:rPr>
              <a:t>系统故障的恢复由系统在重新启动时自动完成，不需要用户干预</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系统故障的恢复步骤</a:t>
            </a:r>
          </a:p>
        </p:txBody>
      </p:sp>
      <p:sp>
        <p:nvSpPr>
          <p:cNvPr id="58371"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正向</a:t>
            </a:r>
            <a:r>
              <a:rPr lang="zh-CN" altLang="en-US">
                <a:solidFill>
                  <a:schemeClr val="tx1">
                    <a:lumMod val="50000"/>
                    <a:lumOff val="50000"/>
                  </a:schemeClr>
                </a:solidFill>
              </a:rPr>
              <a:t>扫描日志文件（即从头扫描日志文件）</a:t>
            </a:r>
          </a:p>
          <a:p>
            <a:pPr lvl="1" eaLnBrk="1" hangingPunct="1">
              <a:lnSpc>
                <a:spcPts val="2500"/>
              </a:lnSpc>
              <a:defRPr/>
            </a:pPr>
            <a:r>
              <a:rPr lang="en-US" altLang="zh-CN">
                <a:latin typeface="华文楷体" panose="02010600040101010101" pitchFamily="2" charset="-122"/>
                <a:ea typeface="华文楷体" panose="02010600040101010101" pitchFamily="2" charset="-122"/>
              </a:rPr>
              <a:t>Redo</a:t>
            </a:r>
            <a:r>
              <a:rPr lang="zh-CN" altLang="en-US">
                <a:latin typeface="华文楷体" panose="02010600040101010101" pitchFamily="2" charset="-122"/>
                <a:ea typeface="华文楷体" panose="02010600040101010101" pitchFamily="2" charset="-122"/>
              </a:rPr>
              <a:t>队列</a:t>
            </a: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在故障发生前已经提交的事务</a:t>
            </a:r>
            <a:r>
              <a:rPr lang="en-US" altLang="zh-CN">
                <a:latin typeface="华文楷体" panose="02010600040101010101" pitchFamily="2" charset="-122"/>
                <a:ea typeface="华文楷体" panose="02010600040101010101" pitchFamily="2" charset="-122"/>
              </a:rPr>
              <a:t>T1,  T3, T8…</a:t>
            </a:r>
          </a:p>
          <a:p>
            <a:pPr lvl="1" eaLnBrk="1" hangingPunct="1">
              <a:lnSpc>
                <a:spcPts val="2500"/>
              </a:lnSpc>
              <a:defRPr/>
            </a:pPr>
            <a:r>
              <a:rPr lang="en-US" altLang="zh-CN">
                <a:latin typeface="华文楷体" panose="02010600040101010101" pitchFamily="2" charset="-122"/>
                <a:ea typeface="华文楷体" panose="02010600040101010101" pitchFamily="2" charset="-122"/>
              </a:rPr>
              <a:t>Undo</a:t>
            </a:r>
            <a:r>
              <a:rPr lang="zh-CN" altLang="en-US">
                <a:latin typeface="华文楷体" panose="02010600040101010101" pitchFamily="2" charset="-122"/>
                <a:ea typeface="华文楷体" panose="02010600040101010101" pitchFamily="2" charset="-122"/>
              </a:rPr>
              <a:t>队列</a:t>
            </a:r>
            <a:r>
              <a:rPr lang="en-US" altLang="zh-CN">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故障发生时尚未完成的事务</a:t>
            </a:r>
            <a:r>
              <a:rPr lang="en-US" altLang="zh-CN">
                <a:latin typeface="华文楷体" panose="02010600040101010101" pitchFamily="2" charset="-122"/>
                <a:ea typeface="华文楷体" panose="02010600040101010101" pitchFamily="2" charset="-122"/>
              </a:rPr>
              <a:t>T2,  T4, T5, T6, T7…</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对</a:t>
            </a:r>
            <a:r>
              <a:rPr lang="en-US" altLang="zh-CN">
                <a:solidFill>
                  <a:schemeClr val="tx1">
                    <a:lumMod val="50000"/>
                    <a:lumOff val="50000"/>
                  </a:schemeClr>
                </a:solidFill>
              </a:rPr>
              <a:t>Undo</a:t>
            </a:r>
            <a:r>
              <a:rPr lang="zh-CN" altLang="en-US">
                <a:solidFill>
                  <a:schemeClr val="tx1">
                    <a:lumMod val="50000"/>
                    <a:lumOff val="50000"/>
                  </a:schemeClr>
                </a:solidFill>
              </a:rPr>
              <a:t>队列事务进行</a:t>
            </a:r>
            <a:r>
              <a:rPr lang="en-US" altLang="zh-CN">
                <a:solidFill>
                  <a:schemeClr val="tx1">
                    <a:lumMod val="50000"/>
                    <a:lumOff val="50000"/>
                  </a:schemeClr>
                </a:solidFill>
              </a:rPr>
              <a:t>UNDO</a:t>
            </a:r>
            <a:r>
              <a:rPr lang="zh-CN" altLang="en-US">
                <a:solidFill>
                  <a:schemeClr val="tx1">
                    <a:lumMod val="50000"/>
                    <a:lumOff val="50000"/>
                  </a:schemeClr>
                </a:solidFill>
              </a:rPr>
              <a:t>处理</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反向</a:t>
            </a:r>
            <a:r>
              <a:rPr lang="zh-CN" altLang="en-US">
                <a:solidFill>
                  <a:schemeClr val="tx1">
                    <a:lumMod val="50000"/>
                    <a:lumOff val="50000"/>
                  </a:schemeClr>
                </a:solidFill>
              </a:rPr>
              <a:t>扫描日志文件，对每个</a:t>
            </a:r>
            <a:r>
              <a:rPr lang="en-US" altLang="zh-CN">
                <a:solidFill>
                  <a:schemeClr val="tx1">
                    <a:lumMod val="50000"/>
                    <a:lumOff val="50000"/>
                  </a:schemeClr>
                </a:solidFill>
              </a:rPr>
              <a:t>UNDO</a:t>
            </a:r>
            <a:r>
              <a:rPr lang="zh-CN" altLang="en-US">
                <a:solidFill>
                  <a:schemeClr val="tx1">
                    <a:lumMod val="50000"/>
                    <a:lumOff val="50000"/>
                  </a:schemeClr>
                </a:solidFill>
              </a:rPr>
              <a:t>事务的更新操作执行逆操作 </a:t>
            </a:r>
            <a:r>
              <a:rPr lang="en-US" altLang="zh-CN">
                <a:solidFill>
                  <a:schemeClr val="tx1">
                    <a:lumMod val="50000"/>
                    <a:lumOff val="50000"/>
                  </a:schemeClr>
                </a:solidFill>
              </a:rPr>
              <a:t>T2,  T4, T5, T6, T7…</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对</a:t>
            </a:r>
            <a:r>
              <a:rPr lang="en-US" altLang="zh-CN">
                <a:solidFill>
                  <a:schemeClr val="tx1">
                    <a:lumMod val="50000"/>
                    <a:lumOff val="50000"/>
                  </a:schemeClr>
                </a:solidFill>
              </a:rPr>
              <a:t>Redo</a:t>
            </a:r>
            <a:r>
              <a:rPr lang="zh-CN" altLang="en-US">
                <a:solidFill>
                  <a:schemeClr val="tx1">
                    <a:lumMod val="50000"/>
                    <a:lumOff val="50000"/>
                  </a:schemeClr>
                </a:solidFill>
              </a:rPr>
              <a:t>队列事务进行</a:t>
            </a:r>
            <a:r>
              <a:rPr lang="en-US" altLang="zh-CN">
                <a:solidFill>
                  <a:schemeClr val="tx1">
                    <a:lumMod val="50000"/>
                    <a:lumOff val="50000"/>
                  </a:schemeClr>
                </a:solidFill>
              </a:rPr>
              <a:t>REDO</a:t>
            </a:r>
            <a:r>
              <a:rPr lang="zh-CN" altLang="en-US">
                <a:solidFill>
                  <a:schemeClr val="tx1">
                    <a:lumMod val="50000"/>
                    <a:lumOff val="50000"/>
                  </a:schemeClr>
                </a:solidFill>
              </a:rPr>
              <a:t>处理</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正向</a:t>
            </a:r>
            <a:r>
              <a:rPr lang="zh-CN" altLang="en-US">
                <a:solidFill>
                  <a:schemeClr val="tx1">
                    <a:lumMod val="50000"/>
                    <a:lumOff val="50000"/>
                  </a:schemeClr>
                </a:solidFill>
              </a:rPr>
              <a:t>扫描日志文件，对每个</a:t>
            </a:r>
            <a:r>
              <a:rPr lang="en-US" altLang="zh-CN">
                <a:solidFill>
                  <a:schemeClr val="tx1">
                    <a:lumMod val="50000"/>
                    <a:lumOff val="50000"/>
                  </a:schemeClr>
                </a:solidFill>
              </a:rPr>
              <a:t>REDO</a:t>
            </a:r>
            <a:r>
              <a:rPr lang="zh-CN" altLang="en-US">
                <a:solidFill>
                  <a:schemeClr val="tx1">
                    <a:lumMod val="50000"/>
                    <a:lumOff val="50000"/>
                  </a:schemeClr>
                </a:solidFill>
              </a:rPr>
              <a:t>事务重新执行登记的操作 </a:t>
            </a:r>
            <a:r>
              <a:rPr lang="en-US" altLang="zh-CN">
                <a:solidFill>
                  <a:schemeClr val="tx1">
                    <a:lumMod val="50000"/>
                    <a:lumOff val="50000"/>
                  </a:schemeClr>
                </a:solidFill>
              </a:rPr>
              <a:t>T1,  T3, T8…..</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a:t>
            </a:r>
          </a:p>
        </p:txBody>
      </p:sp>
      <p:sp>
        <p:nvSpPr>
          <p:cNvPr id="59395"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重</a:t>
            </a:r>
            <a:r>
              <a:rPr lang="zh-CN" altLang="en-US">
                <a:solidFill>
                  <a:schemeClr val="tx1">
                    <a:lumMod val="50000"/>
                    <a:lumOff val="50000"/>
                  </a:schemeClr>
                </a:solidFill>
              </a:rPr>
              <a:t>装数据库，使数据库恢复到一致性状态</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重做</a:t>
            </a:r>
            <a:r>
              <a:rPr lang="zh-CN" altLang="en-US">
                <a:solidFill>
                  <a:schemeClr val="tx1">
                    <a:lumMod val="50000"/>
                    <a:lumOff val="50000"/>
                  </a:schemeClr>
                </a:solidFill>
              </a:rPr>
              <a:t>已完成的事务</a:t>
            </a:r>
          </a:p>
          <a:p>
            <a:pPr marL="285750" indent="-285750" defTabSz="713049" eaLnBrk="1" hangingPunct="1">
              <a:lnSpc>
                <a:spcPts val="25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介质故障的恢复步骤</a:t>
            </a:r>
          </a:p>
        </p:txBody>
      </p:sp>
      <p:sp>
        <p:nvSpPr>
          <p:cNvPr id="60419" name="Rectangle 3"/>
          <p:cNvSpPr>
            <a:spLocks noGrp="1" noChangeArrowheads="1"/>
          </p:cNvSpPr>
          <p:nvPr>
            <p:ph sz="quarter" idx="10"/>
          </p:nvPr>
        </p:nvSpPr>
        <p:spPr>
          <a:xfrm>
            <a:off x="684213" y="769938"/>
            <a:ext cx="8135937" cy="1109662"/>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装入</a:t>
            </a:r>
            <a:r>
              <a:rPr lang="zh-CN" altLang="en-US">
                <a:solidFill>
                  <a:schemeClr val="tx1">
                    <a:lumMod val="50000"/>
                    <a:lumOff val="50000"/>
                  </a:schemeClr>
                </a:solidFill>
              </a:rPr>
              <a:t>最新的后备数据库副本，使数据库恢复到最近一</a:t>
            </a:r>
            <a:r>
              <a:rPr lang="zh-CN" altLang="en-US" smtClean="0">
                <a:solidFill>
                  <a:schemeClr val="tx1">
                    <a:lumMod val="50000"/>
                    <a:lumOff val="50000"/>
                  </a:schemeClr>
                </a:solidFill>
              </a:rPr>
              <a:t>次备份时</a:t>
            </a:r>
            <a:r>
              <a:rPr lang="zh-CN" altLang="en-US">
                <a:solidFill>
                  <a:schemeClr val="tx1">
                    <a:lumMod val="50000"/>
                    <a:lumOff val="50000"/>
                  </a:schemeClr>
                </a:solidFill>
              </a:rPr>
              <a:t>的一致性状态。</a:t>
            </a:r>
          </a:p>
          <a:p>
            <a:pPr marL="698500" lvl="1" indent="-342900">
              <a:buFont typeface="+mj-ea"/>
              <a:buAutoNum type="circleNumDbPlain"/>
              <a:defRPr/>
            </a:pPr>
            <a:r>
              <a:rPr lang="zh-CN" altLang="en-US"/>
              <a:t>在简单恢复模式下还原</a:t>
            </a:r>
            <a:r>
              <a:rPr lang="zh-CN" altLang="en-US" smtClean="0"/>
              <a:t>数据库</a:t>
            </a:r>
          </a:p>
        </p:txBody>
      </p:sp>
      <p:pic>
        <p:nvPicPr>
          <p:cNvPr id="63492" name="Picture 5" descr="https://docs.microsoft.com/zh-cn/sql/relational-databases/backup-restore/media/bnrr-rmsimple2-diffdbb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0" y="2613025"/>
            <a:ext cx="3960813"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9" descr="https://docs.microsoft.com/zh-cn/sql/relational-databases/backup-restore/media/bnrr-rmsimple1-fulldbbu.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641600"/>
            <a:ext cx="3027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介质故障的恢复步骤</a:t>
            </a:r>
          </a:p>
        </p:txBody>
      </p:sp>
      <p:sp>
        <p:nvSpPr>
          <p:cNvPr id="65539" name="Rectangle 3"/>
          <p:cNvSpPr>
            <a:spLocks noGrp="1" noChangeArrowheads="1"/>
          </p:cNvSpPr>
          <p:nvPr>
            <p:ph sz="quarter" idx="10"/>
          </p:nvPr>
        </p:nvSpPr>
        <p:spPr bwMode="auto">
          <a:xfrm>
            <a:off x="395288" y="769938"/>
            <a:ext cx="8137525"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71305" tIns="35652" rIns="71305" bIns="35652">
            <a:spAutoFit/>
          </a:bodyPr>
          <a:lstStyle/>
          <a:p>
            <a:pPr marL="698500" lvl="1" indent="-342900" eaLnBrk="1" hangingPunct="1">
              <a:lnSpc>
                <a:spcPts val="2500"/>
              </a:lnSpc>
              <a:buFontTx/>
              <a:buAutoNum type="circleNumDbPlain" startAt="2"/>
              <a:defRPr/>
            </a:pPr>
            <a:r>
              <a:rPr lang="zh-CN" altLang="en-US" smtClean="0"/>
              <a:t>完整模式下将数据库还原到故障点</a:t>
            </a:r>
          </a:p>
        </p:txBody>
      </p:sp>
      <p:sp>
        <p:nvSpPr>
          <p:cNvPr id="64516" name="AutoShape 6" descr="https://docs.microsoft.com/zh-cn/sql/relational-databases/backup-restore/media/bnrr-rmfull1-db-failure-pt.gif"/>
          <p:cNvSpPr>
            <a:spLocks noChangeAspect="1" noChangeArrowheads="1"/>
          </p:cNvSpPr>
          <p:nvPr/>
        </p:nvSpPr>
        <p:spPr bwMode="auto">
          <a:xfrm>
            <a:off x="204788"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17" name="AutoShape 8" descr="https://docs.microsoft.com/zh-cn/sql/relational-databases/backup-restore/media/bnrr-rmfull1-db-failure-pt.gif"/>
          <p:cNvSpPr>
            <a:spLocks noChangeAspect="1" noChangeArrowheads="1"/>
          </p:cNvSpPr>
          <p:nvPr/>
        </p:nvSpPr>
        <p:spPr bwMode="auto">
          <a:xfrm>
            <a:off x="357188" y="-904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18" name="AutoShape 11" descr="https://docs.microsoft.com/zh-cn/sql/relational-databases/backup-restore/media/bnrr-rmfull1-db-failure-pt.gif"/>
          <p:cNvSpPr>
            <a:spLocks noChangeAspect="1" noChangeArrowheads="1"/>
          </p:cNvSpPr>
          <p:nvPr/>
        </p:nvSpPr>
        <p:spPr bwMode="auto">
          <a:xfrm>
            <a:off x="509588" y="6191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45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763" y="1562100"/>
            <a:ext cx="4924425" cy="330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介质故障恢复</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98513"/>
            <a:ext cx="4476750" cy="227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113" y="2641600"/>
            <a:ext cx="4291012" cy="231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如何定义事务</a:t>
            </a:r>
          </a:p>
        </p:txBody>
      </p:sp>
      <p:sp>
        <p:nvSpPr>
          <p:cNvPr id="6147" name="Rectangle 3"/>
          <p:cNvSpPr>
            <a:spLocks noGrp="1" noChangeArrowheads="1"/>
          </p:cNvSpPr>
          <p:nvPr>
            <p:ph sz="quarter" idx="10"/>
          </p:nvPr>
        </p:nvSpPr>
        <p:spPr>
          <a:xfrm>
            <a:off x="684213" y="769938"/>
            <a:ext cx="8135937" cy="158273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zh-CN" altLang="en-US">
                <a:solidFill>
                  <a:schemeClr val="tx1">
                    <a:lumMod val="50000"/>
                    <a:lumOff val="50000"/>
                  </a:schemeClr>
                </a:solidFill>
              </a:rPr>
              <a:t>隐式方式</a:t>
            </a:r>
          </a:p>
          <a:p>
            <a:pPr lvl="1" eaLnBrk="1" hangingPunct="1">
              <a:defRPr/>
            </a:pPr>
            <a:r>
              <a:rPr lang="zh-CN" altLang="en-US" sz="1600"/>
              <a:t>当用户没有显式地定义事务时，</a:t>
            </a:r>
            <a:r>
              <a:rPr lang="en-US" altLang="zh-CN" sz="1600"/>
              <a:t>DBMS</a:t>
            </a:r>
            <a:r>
              <a:rPr lang="zh-CN" altLang="en-US" sz="1600"/>
              <a:t>按缺省规定自动划分事务。</a:t>
            </a:r>
            <a:endParaRPr lang="en-US" altLang="zh-CN" sz="1600"/>
          </a:p>
          <a:p>
            <a:pPr lvl="1" eaLnBrk="1" hangingPunct="1">
              <a:defRPr/>
            </a:pPr>
            <a:endParaRPr lang="en-US" altLang="zh-CN" sz="1600"/>
          </a:p>
          <a:p>
            <a:pPr marL="285750" indent="-285750" defTabSz="713049" eaLnBrk="1" hangingPunct="1">
              <a:lnSpc>
                <a:spcPct val="129000"/>
              </a:lnSpc>
              <a:spcAft>
                <a:spcPts val="468"/>
              </a:spcAft>
              <a:defRPr/>
            </a:pPr>
            <a:r>
              <a:rPr lang="zh-CN" altLang="en-US">
                <a:solidFill>
                  <a:schemeClr val="tx1">
                    <a:lumMod val="50000"/>
                    <a:lumOff val="50000"/>
                  </a:schemeClr>
                </a:solidFill>
              </a:rPr>
              <a:t>显式</a:t>
            </a:r>
            <a:r>
              <a:rPr lang="zh-CN" altLang="en-US" smtClean="0">
                <a:solidFill>
                  <a:schemeClr val="tx1">
                    <a:lumMod val="50000"/>
                    <a:lumOff val="50000"/>
                  </a:schemeClr>
                </a:solidFill>
              </a:rPr>
              <a:t>方式</a:t>
            </a:r>
            <a:endParaRPr lang="zh-CN" altLang="en-US" sz="1800"/>
          </a:p>
        </p:txBody>
      </p:sp>
      <p:sp>
        <p:nvSpPr>
          <p:cNvPr id="5" name="Rectangle 3"/>
          <p:cNvSpPr txBox="1">
            <a:spLocks noChangeArrowheads="1"/>
          </p:cNvSpPr>
          <p:nvPr/>
        </p:nvSpPr>
        <p:spPr>
          <a:xfrm>
            <a:off x="1357313" y="2470150"/>
            <a:ext cx="6624637" cy="2332038"/>
          </a:xfrm>
          <a:prstGeom prst="rect">
            <a:avLst/>
          </a:prstGeom>
          <a:noFill/>
          <a:ln>
            <a:noFill/>
            <a:headEnd/>
            <a:tailEnd/>
          </a:ln>
        </p:spPr>
        <p:style>
          <a:lnRef idx="1">
            <a:schemeClr val="dk1"/>
          </a:lnRef>
          <a:fillRef idx="2">
            <a:schemeClr val="dk1"/>
          </a:fillRef>
          <a:effectRef idx="1">
            <a:schemeClr val="dk1"/>
          </a:effectRef>
          <a:fontRef idx="minor">
            <a:schemeClr val="dk1"/>
          </a:fontRef>
        </p:style>
        <p:txBody>
          <a:bodyPr lIns="71305" tIns="35652" rIns="71305" bIns="35652">
            <a:spAutoFit/>
          </a:bodyPr>
          <a:lstStyle>
            <a:lvl1pPr algn="ctr" defTabSz="712788" eaLnBrk="0" hangingPunct="0">
              <a:spcBef>
                <a:spcPct val="20000"/>
              </a:spcBef>
              <a:defRPr sz="3200">
                <a:solidFill>
                  <a:schemeClr val="tx1"/>
                </a:solidFill>
                <a:latin typeface="Arial" charset="0"/>
                <a:ea typeface="宋体" charset="-122"/>
              </a:defRPr>
            </a:lvl1pPr>
            <a:lvl2pPr marL="577850" indent="-222250" algn="ctr" defTabSz="712788" eaLnBrk="0" hangingPunct="0">
              <a:spcBef>
                <a:spcPct val="20000"/>
              </a:spcBef>
              <a:defRPr sz="3200">
                <a:solidFill>
                  <a:schemeClr val="tx1"/>
                </a:solidFill>
                <a:latin typeface="Arial" charset="0"/>
                <a:ea typeface="宋体" charset="-122"/>
              </a:defRPr>
            </a:lvl2pPr>
            <a:lvl3pPr marL="890588" indent="-177800" algn="ctr" defTabSz="712788" eaLnBrk="0" hangingPunct="0">
              <a:spcBef>
                <a:spcPct val="20000"/>
              </a:spcBef>
              <a:defRPr sz="3200">
                <a:solidFill>
                  <a:schemeClr val="tx1"/>
                </a:solidFill>
                <a:latin typeface="Arial" charset="0"/>
                <a:ea typeface="宋体" charset="-122"/>
              </a:defRPr>
            </a:lvl3pPr>
            <a:lvl4pPr marL="1247775" indent="-177800" algn="ctr" defTabSz="712788" eaLnBrk="0" hangingPunct="0">
              <a:spcBef>
                <a:spcPct val="20000"/>
              </a:spcBef>
              <a:defRPr sz="3200">
                <a:solidFill>
                  <a:schemeClr val="tx1"/>
                </a:solidFill>
                <a:latin typeface="Arial" charset="0"/>
                <a:ea typeface="宋体" charset="-122"/>
              </a:defRPr>
            </a:lvl4pPr>
            <a:lvl5pPr marL="1603375" indent="-177800" algn="ctr" defTabSz="712788" eaLnBrk="0" hangingPunct="0">
              <a:spcBef>
                <a:spcPct val="20000"/>
              </a:spcBef>
              <a:defRPr sz="3200">
                <a:solidFill>
                  <a:schemeClr val="tx1"/>
                </a:solidFill>
                <a:latin typeface="Arial" charset="0"/>
                <a:ea typeface="宋体" charset="-122"/>
              </a:defRPr>
            </a:lvl5pPr>
            <a:lvl6pPr marL="2060575" indent="-177800" algn="ctr" defTabSz="712788" eaLnBrk="0" fontAlgn="base" hangingPunct="0">
              <a:spcBef>
                <a:spcPct val="20000"/>
              </a:spcBef>
              <a:spcAft>
                <a:spcPct val="0"/>
              </a:spcAft>
              <a:defRPr sz="3200">
                <a:solidFill>
                  <a:schemeClr val="tx1"/>
                </a:solidFill>
                <a:latin typeface="Arial" charset="0"/>
                <a:ea typeface="宋体" charset="-122"/>
              </a:defRPr>
            </a:lvl6pPr>
            <a:lvl7pPr marL="2517775" indent="-177800" algn="ctr" defTabSz="712788" eaLnBrk="0" fontAlgn="base" hangingPunct="0">
              <a:spcBef>
                <a:spcPct val="20000"/>
              </a:spcBef>
              <a:spcAft>
                <a:spcPct val="0"/>
              </a:spcAft>
              <a:defRPr sz="3200">
                <a:solidFill>
                  <a:schemeClr val="tx1"/>
                </a:solidFill>
                <a:latin typeface="Arial" charset="0"/>
                <a:ea typeface="宋体" charset="-122"/>
              </a:defRPr>
            </a:lvl7pPr>
            <a:lvl8pPr marL="2974975" indent="-177800" algn="ctr" defTabSz="712788" eaLnBrk="0" fontAlgn="base" hangingPunct="0">
              <a:spcBef>
                <a:spcPct val="20000"/>
              </a:spcBef>
              <a:spcAft>
                <a:spcPct val="0"/>
              </a:spcAft>
              <a:defRPr sz="3200">
                <a:solidFill>
                  <a:schemeClr val="tx1"/>
                </a:solidFill>
                <a:latin typeface="Arial" charset="0"/>
                <a:ea typeface="宋体" charset="-122"/>
              </a:defRPr>
            </a:lvl8pPr>
            <a:lvl9pPr marL="3432175" indent="-177800" algn="ctr" defTabSz="712788" eaLnBrk="0" fontAlgn="base" hangingPunct="0">
              <a:spcBef>
                <a:spcPct val="20000"/>
              </a:spcBef>
              <a:spcAft>
                <a:spcPct val="0"/>
              </a:spcAft>
              <a:defRPr sz="3200">
                <a:solidFill>
                  <a:schemeClr val="tx1"/>
                </a:solidFill>
                <a:latin typeface="Arial" charset="0"/>
                <a:ea typeface="宋体" charset="-122"/>
              </a:defRPr>
            </a:lvl9pPr>
          </a:lstStyle>
          <a:p>
            <a:pPr algn="l" eaLnBrk="1" hangingPunct="1">
              <a:spcAft>
                <a:spcPts val="463"/>
              </a:spcAft>
              <a:buFont typeface="Arial" charset="0"/>
              <a:buNone/>
              <a:defRPr/>
            </a:pPr>
            <a:r>
              <a:rPr lang="zh-CN" altLang="en-US" sz="1800" smtClean="0">
                <a:solidFill>
                  <a:srgbClr val="7F7F7F"/>
                </a:solidFill>
                <a:ea typeface="微软雅黑" pitchFamily="34" charset="-122"/>
                <a:cs typeface="Arial" charset="0"/>
              </a:rPr>
              <a:t>   </a:t>
            </a:r>
            <a:r>
              <a:rPr lang="en-US" altLang="zh-CN" sz="1800" smtClean="0">
                <a:solidFill>
                  <a:srgbClr val="7F7F7F"/>
                </a:solidFill>
                <a:ea typeface="微软雅黑" pitchFamily="34" charset="-122"/>
                <a:cs typeface="Arial" charset="0"/>
              </a:rPr>
              <a:t>BEGIN TRANSACTION                   BEGIN TRANSACTION</a:t>
            </a:r>
          </a:p>
          <a:p>
            <a:pPr algn="l" eaLnBrk="1" hangingPunct="1">
              <a:spcAft>
                <a:spcPts val="463"/>
              </a:spcAft>
              <a:buFont typeface="Arial" charset="0"/>
              <a:buNone/>
              <a:defRPr/>
            </a:pPr>
            <a:r>
              <a:rPr lang="en-US" altLang="zh-CN" sz="1800" smtClean="0">
                <a:solidFill>
                  <a:srgbClr val="7F7F7F"/>
                </a:solidFill>
                <a:ea typeface="微软雅黑" pitchFamily="34" charset="-122"/>
                <a:cs typeface="Arial" charset="0"/>
              </a:rPr>
              <a:t>          SQL </a:t>
            </a:r>
            <a:r>
              <a:rPr lang="zh-CN" altLang="zh-CN" sz="1800" smtClean="0">
                <a:solidFill>
                  <a:srgbClr val="7F7F7F"/>
                </a:solidFill>
                <a:ea typeface="微软雅黑" pitchFamily="34" charset="-122"/>
                <a:cs typeface="Arial" charset="0"/>
              </a:rPr>
              <a:t>语句1</a:t>
            </a:r>
            <a:r>
              <a:rPr lang="en-US" altLang="zh-CN" sz="1800" smtClean="0">
                <a:solidFill>
                  <a:srgbClr val="7F7F7F"/>
                </a:solidFill>
                <a:ea typeface="微软雅黑" pitchFamily="34" charset="-122"/>
                <a:cs typeface="Arial" charset="0"/>
              </a:rPr>
              <a:t>                                         SQL </a:t>
            </a:r>
            <a:r>
              <a:rPr lang="zh-CN" altLang="zh-CN" sz="1800" smtClean="0">
                <a:solidFill>
                  <a:srgbClr val="7F7F7F"/>
                </a:solidFill>
                <a:ea typeface="微软雅黑" pitchFamily="34" charset="-122"/>
                <a:cs typeface="Arial" charset="0"/>
              </a:rPr>
              <a:t>语句1</a:t>
            </a:r>
          </a:p>
          <a:p>
            <a:pPr algn="l" eaLnBrk="1" hangingPunct="1">
              <a:spcAft>
                <a:spcPts val="463"/>
              </a:spcAft>
              <a:buFont typeface="Arial" charset="0"/>
              <a:buNone/>
              <a:defRPr/>
            </a:pPr>
            <a:r>
              <a:rPr lang="zh-CN" altLang="zh-CN" sz="1800" smtClean="0">
                <a:solidFill>
                  <a:srgbClr val="7F7F7F"/>
                </a:solidFill>
                <a:ea typeface="微软雅黑" pitchFamily="34" charset="-122"/>
                <a:cs typeface="Arial" charset="0"/>
              </a:rPr>
              <a:t>          </a:t>
            </a:r>
            <a:r>
              <a:rPr lang="en-US" altLang="zh-CN" sz="1800" smtClean="0">
                <a:solidFill>
                  <a:srgbClr val="7F7F7F"/>
                </a:solidFill>
                <a:ea typeface="微软雅黑" pitchFamily="34" charset="-122"/>
                <a:cs typeface="Arial" charset="0"/>
              </a:rPr>
              <a:t>SQL </a:t>
            </a:r>
            <a:r>
              <a:rPr lang="zh-CN" altLang="zh-CN" sz="1800" smtClean="0">
                <a:solidFill>
                  <a:srgbClr val="7F7F7F"/>
                </a:solidFill>
                <a:ea typeface="微软雅黑" pitchFamily="34" charset="-122"/>
                <a:cs typeface="Arial" charset="0"/>
              </a:rPr>
              <a:t>语句2                                         </a:t>
            </a:r>
            <a:r>
              <a:rPr lang="en-US" altLang="zh-CN" sz="1800" smtClean="0">
                <a:solidFill>
                  <a:srgbClr val="7F7F7F"/>
                </a:solidFill>
                <a:ea typeface="微软雅黑" pitchFamily="34" charset="-122"/>
                <a:cs typeface="Arial" charset="0"/>
              </a:rPr>
              <a:t>SQL </a:t>
            </a:r>
            <a:r>
              <a:rPr lang="zh-CN" altLang="zh-CN" sz="1800" smtClean="0">
                <a:solidFill>
                  <a:srgbClr val="7F7F7F"/>
                </a:solidFill>
                <a:ea typeface="微软雅黑" pitchFamily="34" charset="-122"/>
                <a:cs typeface="Arial" charset="0"/>
              </a:rPr>
              <a:t>语句2</a:t>
            </a:r>
            <a:endParaRPr lang="en-US" altLang="zh-CN" sz="1800" smtClean="0">
              <a:solidFill>
                <a:srgbClr val="7F7F7F"/>
              </a:solidFill>
              <a:ea typeface="微软雅黑" pitchFamily="34" charset="-122"/>
              <a:cs typeface="Arial" charset="0"/>
            </a:endParaRPr>
          </a:p>
          <a:p>
            <a:pPr algn="l" eaLnBrk="1" hangingPunct="1">
              <a:spcAft>
                <a:spcPts val="463"/>
              </a:spcAft>
              <a:buFont typeface="Arial" charset="0"/>
              <a:buNone/>
              <a:defRPr/>
            </a:pPr>
            <a:r>
              <a:rPr lang="en-US" altLang="zh-CN" sz="1800" smtClean="0">
                <a:solidFill>
                  <a:srgbClr val="7F7F7F"/>
                </a:solidFill>
                <a:ea typeface="微软雅黑" pitchFamily="34" charset="-122"/>
                <a:cs typeface="Arial" charset="0"/>
              </a:rPr>
              <a:t>          </a:t>
            </a:r>
            <a:r>
              <a:rPr lang="zh-CN" altLang="en-US" sz="1800" smtClean="0">
                <a:solidFill>
                  <a:srgbClr val="7F7F7F"/>
                </a:solidFill>
                <a:ea typeface="微软雅黑" pitchFamily="34" charset="-122"/>
                <a:cs typeface="Arial" charset="0"/>
              </a:rPr>
              <a:t>。。。。。                                         。。。。。</a:t>
            </a:r>
            <a:endParaRPr lang="en-US" altLang="zh-CN" sz="1800" smtClean="0">
              <a:solidFill>
                <a:srgbClr val="7F7F7F"/>
              </a:solidFill>
              <a:ea typeface="微软雅黑" pitchFamily="34" charset="-122"/>
              <a:cs typeface="Arial" charset="0"/>
            </a:endParaRPr>
          </a:p>
          <a:p>
            <a:pPr algn="l" eaLnBrk="1" hangingPunct="1">
              <a:spcAft>
                <a:spcPts val="463"/>
              </a:spcAft>
              <a:buFont typeface="Arial" charset="0"/>
              <a:buNone/>
              <a:defRPr/>
            </a:pPr>
            <a:r>
              <a:rPr lang="zh-CN" altLang="zh-CN" sz="1800" smtClean="0">
                <a:solidFill>
                  <a:srgbClr val="7F7F7F"/>
                </a:solidFill>
                <a:ea typeface="微软雅黑" pitchFamily="34" charset="-122"/>
                <a:cs typeface="Arial" charset="0"/>
              </a:rPr>
              <a:t>          </a:t>
            </a:r>
            <a:r>
              <a:rPr lang="en-US" altLang="zh-CN" sz="1800" smtClean="0">
                <a:solidFill>
                  <a:srgbClr val="7F7F7F"/>
                </a:solidFill>
                <a:ea typeface="微软雅黑" pitchFamily="34" charset="-122"/>
                <a:cs typeface="Arial" charset="0"/>
              </a:rPr>
              <a:t>SQL </a:t>
            </a:r>
            <a:r>
              <a:rPr lang="zh-CN" altLang="zh-CN" sz="1800" smtClean="0">
                <a:solidFill>
                  <a:srgbClr val="7F7F7F"/>
                </a:solidFill>
                <a:ea typeface="微软雅黑" pitchFamily="34" charset="-122"/>
                <a:cs typeface="Arial" charset="0"/>
              </a:rPr>
              <a:t>语句</a:t>
            </a:r>
            <a:r>
              <a:rPr lang="en-US" altLang="zh-CN" sz="1800" smtClean="0">
                <a:solidFill>
                  <a:srgbClr val="7F7F7F"/>
                </a:solidFill>
                <a:ea typeface="微软雅黑" pitchFamily="34" charset="-122"/>
                <a:cs typeface="Arial" charset="0"/>
              </a:rPr>
              <a:t>n</a:t>
            </a:r>
            <a:r>
              <a:rPr lang="zh-CN" altLang="zh-CN" sz="1800" smtClean="0">
                <a:solidFill>
                  <a:srgbClr val="7F7F7F"/>
                </a:solidFill>
                <a:ea typeface="微软雅黑" pitchFamily="34" charset="-122"/>
                <a:cs typeface="Arial" charset="0"/>
              </a:rPr>
              <a:t>                                         </a:t>
            </a:r>
            <a:r>
              <a:rPr lang="en-US" altLang="zh-CN" sz="1800" smtClean="0">
                <a:solidFill>
                  <a:srgbClr val="7F7F7F"/>
                </a:solidFill>
                <a:ea typeface="微软雅黑" pitchFamily="34" charset="-122"/>
                <a:cs typeface="Arial" charset="0"/>
              </a:rPr>
              <a:t>SQL </a:t>
            </a:r>
            <a:r>
              <a:rPr lang="zh-CN" altLang="zh-CN" sz="1800" smtClean="0">
                <a:solidFill>
                  <a:srgbClr val="7F7F7F"/>
                </a:solidFill>
                <a:ea typeface="微软雅黑" pitchFamily="34" charset="-122"/>
                <a:cs typeface="Arial" charset="0"/>
              </a:rPr>
              <a:t>语句</a:t>
            </a:r>
            <a:r>
              <a:rPr lang="en-US" altLang="zh-CN" sz="1800" smtClean="0">
                <a:solidFill>
                  <a:srgbClr val="7F7F7F"/>
                </a:solidFill>
                <a:ea typeface="微软雅黑" pitchFamily="34" charset="-122"/>
                <a:cs typeface="Arial" charset="0"/>
              </a:rPr>
              <a:t>n</a:t>
            </a:r>
            <a:endParaRPr lang="zh-CN" altLang="en-US" sz="1800" smtClean="0">
              <a:solidFill>
                <a:srgbClr val="7F7F7F"/>
              </a:solidFill>
              <a:ea typeface="微软雅黑" pitchFamily="34" charset="-122"/>
              <a:cs typeface="Arial" charset="0"/>
            </a:endParaRPr>
          </a:p>
          <a:p>
            <a:pPr algn="l" eaLnBrk="1" hangingPunct="1">
              <a:spcAft>
                <a:spcPts val="463"/>
              </a:spcAft>
              <a:buFont typeface="Arial" charset="0"/>
              <a:buNone/>
              <a:defRPr/>
            </a:pPr>
            <a:r>
              <a:rPr lang="zh-CN" altLang="en-US" sz="1800" smtClean="0">
                <a:solidFill>
                  <a:srgbClr val="7F7F7F"/>
                </a:solidFill>
                <a:ea typeface="微软雅黑" pitchFamily="34" charset="-122"/>
                <a:cs typeface="Arial" charset="0"/>
              </a:rPr>
              <a:t>     </a:t>
            </a:r>
            <a:r>
              <a:rPr lang="en-US" altLang="zh-CN" sz="1800" smtClean="0">
                <a:solidFill>
                  <a:srgbClr val="7F7F7F"/>
                </a:solidFill>
                <a:ea typeface="微软雅黑" pitchFamily="34" charset="-122"/>
                <a:cs typeface="Arial" charset="0"/>
              </a:rPr>
              <a:t>COMMIT                                        ROLLBACK</a:t>
            </a:r>
            <a:endParaRPr lang="zh-CN" altLang="en-US" sz="1600" smtClean="0">
              <a:ea typeface="微软雅黑" pitchFamily="34" charset="-122"/>
              <a:cs typeface="Arial"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a:t>
            </a:r>
          </a:p>
        </p:txBody>
      </p:sp>
      <p:sp>
        <p:nvSpPr>
          <p:cNvPr id="63491"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装入</a:t>
            </a:r>
            <a:r>
              <a:rPr lang="zh-CN" altLang="en-US">
                <a:solidFill>
                  <a:schemeClr val="tx1">
                    <a:lumMod val="50000"/>
                    <a:lumOff val="50000"/>
                  </a:schemeClr>
                </a:solidFill>
              </a:rPr>
              <a:t>有关的日志文件副本，重做已完成的事务。</a:t>
            </a:r>
          </a:p>
          <a:p>
            <a:pPr lvl="1" eaLnBrk="1" hangingPunct="1">
              <a:lnSpc>
                <a:spcPts val="2500"/>
              </a:lnSpc>
              <a:defRPr/>
            </a:pPr>
            <a:r>
              <a:rPr lang="zh-CN" altLang="en-US">
                <a:latin typeface="华文楷体" panose="02010600040101010101" pitchFamily="2" charset="-122"/>
                <a:ea typeface="华文楷体" panose="02010600040101010101" pitchFamily="2" charset="-122"/>
              </a:rPr>
              <a:t>首先扫描日志文件，找出故障发生时已提交的事务的标识，将其记入重做队列。</a:t>
            </a:r>
          </a:p>
          <a:p>
            <a:pPr lvl="1" eaLnBrk="1" hangingPunct="1">
              <a:lnSpc>
                <a:spcPts val="2500"/>
              </a:lnSpc>
              <a:defRPr/>
            </a:pPr>
            <a:r>
              <a:rPr lang="zh-CN" altLang="en-US">
                <a:latin typeface="华文楷体" panose="02010600040101010101" pitchFamily="2" charset="-122"/>
                <a:ea typeface="华文楷体" panose="02010600040101010101" pitchFamily="2" charset="-122"/>
              </a:rPr>
              <a:t>然后正向扫描日志文件，对重做队列中的所有事务进行重做处理。即将日志记录中“更新后的值”写入数据库。</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介质故障的恢复</a:t>
            </a:r>
          </a:p>
        </p:txBody>
      </p:sp>
      <p:sp>
        <p:nvSpPr>
          <p:cNvPr id="6451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介质故障的恢复需要</a:t>
            </a:r>
            <a:r>
              <a:rPr lang="en-US" altLang="zh-CN">
                <a:solidFill>
                  <a:schemeClr val="tx1">
                    <a:lumMod val="50000"/>
                    <a:lumOff val="50000"/>
                  </a:schemeClr>
                </a:solidFill>
              </a:rPr>
              <a:t>DBA</a:t>
            </a:r>
            <a:r>
              <a:rPr lang="zh-CN" altLang="en-US">
                <a:solidFill>
                  <a:schemeClr val="tx1">
                    <a:lumMod val="50000"/>
                    <a:lumOff val="50000"/>
                  </a:schemeClr>
                </a:solidFill>
              </a:rPr>
              <a:t>介入</a:t>
            </a:r>
          </a:p>
          <a:p>
            <a:pPr marL="285750" indent="-285750" defTabSz="713049" eaLnBrk="1" hangingPunct="1">
              <a:lnSpc>
                <a:spcPts val="2500"/>
              </a:lnSpc>
              <a:spcAft>
                <a:spcPts val="468"/>
              </a:spcAft>
              <a:defRPr/>
            </a:pPr>
            <a:r>
              <a:rPr lang="en-US" altLang="zh-CN">
                <a:solidFill>
                  <a:schemeClr val="tx1">
                    <a:lumMod val="50000"/>
                    <a:lumOff val="50000"/>
                  </a:schemeClr>
                </a:solidFill>
              </a:rPr>
              <a:t>DBA</a:t>
            </a:r>
            <a:r>
              <a:rPr lang="zh-CN" altLang="en-US">
                <a:solidFill>
                  <a:schemeClr val="tx1">
                    <a:lumMod val="50000"/>
                    <a:lumOff val="50000"/>
                  </a:schemeClr>
                </a:solidFill>
              </a:rPr>
              <a:t>的工作</a:t>
            </a:r>
          </a:p>
          <a:p>
            <a:pPr lvl="1" eaLnBrk="1" hangingPunct="1">
              <a:lnSpc>
                <a:spcPts val="2500"/>
              </a:lnSpc>
              <a:defRPr/>
            </a:pPr>
            <a:r>
              <a:rPr lang="zh-CN" altLang="en-US">
                <a:latin typeface="华文楷体" panose="02010600040101010101" pitchFamily="2" charset="-122"/>
                <a:ea typeface="华文楷体" panose="02010600040101010101" pitchFamily="2" charset="-122"/>
              </a:rPr>
              <a:t>重装</a:t>
            </a:r>
            <a:r>
              <a:rPr lang="zh-CN" altLang="en-US" smtClean="0">
                <a:latin typeface="华文楷体" panose="02010600040101010101" pitchFamily="2" charset="-122"/>
                <a:ea typeface="华文楷体" panose="02010600040101010101" pitchFamily="2" charset="-122"/>
              </a:rPr>
              <a:t>最近备份的</a:t>
            </a:r>
            <a:r>
              <a:rPr lang="zh-CN" altLang="en-US">
                <a:latin typeface="华文楷体" panose="02010600040101010101" pitchFamily="2" charset="-122"/>
                <a:ea typeface="华文楷体" panose="02010600040101010101" pitchFamily="2" charset="-122"/>
              </a:rPr>
              <a:t>数据库副本和有关的各日志文件副本</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执行系统提供的恢复命令</a:t>
            </a:r>
          </a:p>
          <a:p>
            <a:pPr marL="285750" indent="-285750" defTabSz="713049" eaLnBrk="1" hangingPunct="1">
              <a:lnSpc>
                <a:spcPts val="2500"/>
              </a:lnSpc>
              <a:spcAft>
                <a:spcPts val="468"/>
              </a:spcAft>
              <a:defRPr/>
            </a:pPr>
            <a:r>
              <a:rPr lang="zh-CN" altLang="en-US">
                <a:solidFill>
                  <a:schemeClr val="tx1">
                    <a:lumMod val="50000"/>
                    <a:lumOff val="50000"/>
                  </a:schemeClr>
                </a:solidFill>
              </a:rPr>
              <a:t>具体的恢复操作仍由</a:t>
            </a:r>
            <a:r>
              <a:rPr lang="en-US" altLang="zh-CN">
                <a:solidFill>
                  <a:schemeClr val="tx1">
                    <a:lumMod val="50000"/>
                    <a:lumOff val="50000"/>
                  </a:schemeClr>
                </a:solidFill>
              </a:rPr>
              <a:t>DBMS</a:t>
            </a:r>
            <a:r>
              <a:rPr lang="zh-CN" altLang="en-US">
                <a:solidFill>
                  <a:schemeClr val="tx1">
                    <a:lumMod val="50000"/>
                    <a:lumOff val="50000"/>
                  </a:schemeClr>
                </a:solidFill>
              </a:rPr>
              <a:t>完成</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1"/>
          <p:cNvSpPr>
            <a:spLocks noChangeArrowheads="1"/>
          </p:cNvSpPr>
          <p:nvPr/>
        </p:nvSpPr>
        <p:spPr bwMode="auto">
          <a:xfrm>
            <a:off x="5065713" y="1954213"/>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数据库恢复技术</a:t>
            </a:r>
          </a:p>
        </p:txBody>
      </p:sp>
      <p:sp>
        <p:nvSpPr>
          <p:cNvPr id="68611" name="矩形 23"/>
          <p:cNvSpPr>
            <a:spLocks noChangeArrowheads="1"/>
          </p:cNvSpPr>
          <p:nvPr/>
        </p:nvSpPr>
        <p:spPr bwMode="auto">
          <a:xfrm>
            <a:off x="5081588" y="2741613"/>
            <a:ext cx="2222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提升恢复效率的技术</a:t>
            </a:r>
          </a:p>
        </p:txBody>
      </p:sp>
      <p:sp>
        <p:nvSpPr>
          <p:cNvPr id="68612" name="矩形 32"/>
          <p:cNvSpPr>
            <a:spLocks noChangeArrowheads="1"/>
          </p:cNvSpPr>
          <p:nvPr/>
        </p:nvSpPr>
        <p:spPr bwMode="auto">
          <a:xfrm>
            <a:off x="5065713" y="3517900"/>
            <a:ext cx="2232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ORACLE</a:t>
            </a:r>
            <a:r>
              <a:rPr lang="zh-CN" altLang="en-US" sz="1800" b="1">
                <a:solidFill>
                  <a:schemeClr val="bg1"/>
                </a:solidFill>
                <a:latin typeface="微软雅黑" panose="020B0503020204020204" pitchFamily="34" charset="-122"/>
                <a:ea typeface="微软雅黑" panose="020B0503020204020204" pitchFamily="34" charset="-122"/>
              </a:rPr>
              <a:t>备份与恢复</a:t>
            </a:r>
          </a:p>
        </p:txBody>
      </p:sp>
      <p:sp>
        <p:nvSpPr>
          <p:cNvPr id="68613" name="矩形 19"/>
          <p:cNvSpPr>
            <a:spLocks noChangeArrowheads="1"/>
          </p:cNvSpPr>
          <p:nvPr/>
        </p:nvSpPr>
        <p:spPr bwMode="auto">
          <a:xfrm>
            <a:off x="5081588" y="4252913"/>
            <a:ext cx="606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小结</a:t>
            </a:r>
          </a:p>
        </p:txBody>
      </p:sp>
      <p:sp>
        <p:nvSpPr>
          <p:cNvPr id="68614" name="矩形 1"/>
          <p:cNvSpPr>
            <a:spLocks noChangeArrowheads="1"/>
          </p:cNvSpPr>
          <p:nvPr/>
        </p:nvSpPr>
        <p:spPr bwMode="auto">
          <a:xfrm>
            <a:off x="5059363" y="1250950"/>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恢复的主要概念</a:t>
            </a:r>
          </a:p>
        </p:txBody>
      </p:sp>
      <p:cxnSp>
        <p:nvCxnSpPr>
          <p:cNvPr id="45" name="直接连接符 44"/>
          <p:cNvCxnSpPr/>
          <p:nvPr/>
        </p:nvCxnSpPr>
        <p:spPr>
          <a:xfrm>
            <a:off x="4999038" y="16129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9038" y="23701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31273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68618" name="文本框 41"/>
          <p:cNvSpPr txBox="1">
            <a:spLocks noChangeArrowheads="1"/>
          </p:cNvSpPr>
          <p:nvPr/>
        </p:nvSpPr>
        <p:spPr bwMode="auto">
          <a:xfrm>
            <a:off x="4506913" y="1035050"/>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68619" name="文本框 44"/>
          <p:cNvSpPr txBox="1">
            <a:spLocks noChangeArrowheads="1"/>
          </p:cNvSpPr>
          <p:nvPr/>
        </p:nvSpPr>
        <p:spPr bwMode="auto">
          <a:xfrm>
            <a:off x="4506913" y="17795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68620" name="文本框 46"/>
          <p:cNvSpPr txBox="1">
            <a:spLocks noChangeArrowheads="1"/>
          </p:cNvSpPr>
          <p:nvPr/>
        </p:nvSpPr>
        <p:spPr bwMode="auto">
          <a:xfrm>
            <a:off x="4506913" y="25225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2" name="直接连接符 51"/>
          <p:cNvCxnSpPr/>
          <p:nvPr/>
        </p:nvCxnSpPr>
        <p:spPr>
          <a:xfrm>
            <a:off x="4999038" y="38862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46434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68623" name="文本框 57"/>
          <p:cNvSpPr txBox="1">
            <a:spLocks noChangeArrowheads="1"/>
          </p:cNvSpPr>
          <p:nvPr/>
        </p:nvSpPr>
        <p:spPr bwMode="auto">
          <a:xfrm>
            <a:off x="4506913" y="326548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68624" name="文本框 58"/>
          <p:cNvSpPr txBox="1">
            <a:spLocks noChangeArrowheads="1"/>
          </p:cNvSpPr>
          <p:nvPr/>
        </p:nvSpPr>
        <p:spPr bwMode="auto">
          <a:xfrm>
            <a:off x="4506913" y="40100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p:cNvSpPr txBox="1">
            <a:spLocks noChangeArrowheads="1"/>
          </p:cNvSpPr>
          <p:nvPr/>
        </p:nvSpPr>
        <p:spPr bwMode="auto">
          <a:xfrm>
            <a:off x="3584575" y="1898650"/>
            <a:ext cx="33639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6666"/>
                </a:solidFill>
                <a:latin typeface="微软雅黑" panose="020B0503020204020204" pitchFamily="34" charset="-122"/>
                <a:ea typeface="微软雅黑" panose="020B0503020204020204" pitchFamily="34" charset="-122"/>
              </a:rPr>
              <a:t>提升恢复效率的技术</a:t>
            </a:r>
          </a:p>
        </p:txBody>
      </p:sp>
      <p:sp>
        <p:nvSpPr>
          <p:cNvPr id="8" name="矩形 48"/>
          <p:cNvSpPr>
            <a:spLocks noChangeArrowheads="1"/>
          </p:cNvSpPr>
          <p:nvPr/>
        </p:nvSpPr>
        <p:spPr bwMode="auto">
          <a:xfrm>
            <a:off x="4017963" y="2557463"/>
            <a:ext cx="303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具有检查点的恢复技术</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镜像技术</a:t>
            </a:r>
            <a:endParaRPr lang="en-US" altLang="zh-CN" sz="18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681288" y="2092325"/>
            <a:ext cx="782637" cy="79533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defRPr/>
            </a:pPr>
            <a:endParaRPr lang="zh-CN" altLang="en-US">
              <a:latin typeface="Impact" pitchFamily="34" charset="0"/>
            </a:endParaRPr>
          </a:p>
        </p:txBody>
      </p:sp>
      <p:sp>
        <p:nvSpPr>
          <p:cNvPr id="9" name="椭圆 8"/>
          <p:cNvSpPr/>
          <p:nvPr/>
        </p:nvSpPr>
        <p:spPr>
          <a:xfrm>
            <a:off x="2747963" y="2154238"/>
            <a:ext cx="647700" cy="658812"/>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Rockwell Extra Bold" panose="02060903040505020403" pitchFamily="18" charset="0"/>
              </a:rPr>
              <a:t>3</a:t>
            </a:r>
            <a:endParaRPr lang="zh-CN" altLang="en-US" sz="4400" dirty="0">
              <a:latin typeface="Rockwell Extra Bold" panose="02060903040505020403" pitchFamily="18" charset="0"/>
            </a:endParaRPr>
          </a:p>
        </p:txBody>
      </p:sp>
      <p:cxnSp>
        <p:nvCxnSpPr>
          <p:cNvPr id="10" name="直接连接符 9"/>
          <p:cNvCxnSpPr>
            <a:stCxn id="7" idx="6"/>
          </p:cNvCxnSpPr>
          <p:nvPr/>
        </p:nvCxnSpPr>
        <p:spPr>
          <a:xfrm flipV="1">
            <a:off x="3463925" y="2452688"/>
            <a:ext cx="3375025" cy="36512"/>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具有检查点的恢复技术</a:t>
            </a:r>
          </a:p>
        </p:txBody>
      </p:sp>
      <p:sp>
        <p:nvSpPr>
          <p:cNvPr id="65539" name="Rectangle 3"/>
          <p:cNvSpPr>
            <a:spLocks noGrp="1" noChangeArrowheads="1"/>
          </p:cNvSpPr>
          <p:nvPr>
            <p:ph sz="quarter" idx="10"/>
          </p:nvPr>
        </p:nvSpPr>
        <p:spPr>
          <a:xfrm>
            <a:off x="684213" y="842963"/>
            <a:ext cx="8135937" cy="1654175"/>
          </a:xfrm>
          <a:ln>
            <a:prstDash val="dash"/>
            <a:miter lim="800000"/>
            <a:headEnd/>
            <a:tailEnd/>
          </a:ln>
        </p:spPr>
        <p:txBody>
          <a:bodyPr lIns="71305" tIns="35652" rIns="71305" bIns="35652">
            <a:spAutoFit/>
          </a:bodyPr>
          <a:lstStyle/>
          <a:p>
            <a:pPr marL="285750" indent="-285750" defTabSz="713049" eaLnBrk="1" hangingPunct="1">
              <a:lnSpc>
                <a:spcPct val="150000"/>
              </a:lnSpc>
              <a:spcAft>
                <a:spcPts val="468"/>
              </a:spcAft>
              <a:defRPr/>
            </a:pPr>
            <a:r>
              <a:rPr lang="zh-CN" altLang="en-US" smtClean="0">
                <a:solidFill>
                  <a:schemeClr val="tx1">
                    <a:lumMod val="50000"/>
                    <a:lumOff val="50000"/>
                  </a:schemeClr>
                </a:solidFill>
              </a:rPr>
              <a:t>问题</a:t>
            </a:r>
            <a:r>
              <a:rPr lang="zh-CN" altLang="en-US">
                <a:solidFill>
                  <a:schemeClr val="tx1">
                    <a:lumMod val="50000"/>
                    <a:lumOff val="50000"/>
                  </a:schemeClr>
                </a:solidFill>
              </a:rPr>
              <a:t>的提出</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检查点</a:t>
            </a:r>
            <a:r>
              <a:rPr lang="zh-CN" altLang="en-US">
                <a:solidFill>
                  <a:schemeClr val="tx1">
                    <a:lumMod val="50000"/>
                    <a:lumOff val="50000"/>
                  </a:schemeClr>
                </a:solidFill>
              </a:rPr>
              <a:t>技术</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利用</a:t>
            </a:r>
            <a:r>
              <a:rPr lang="zh-CN" altLang="en-US">
                <a:solidFill>
                  <a:schemeClr val="tx1">
                    <a:lumMod val="50000"/>
                    <a:lumOff val="50000"/>
                  </a:schemeClr>
                </a:solidFill>
              </a:rPr>
              <a:t>检查点的恢复策略</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问题的提出</a:t>
            </a:r>
          </a:p>
        </p:txBody>
      </p:sp>
      <p:sp>
        <p:nvSpPr>
          <p:cNvPr id="66563"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两个问题</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搜索整个日志将耗费大量的时间</a:t>
            </a:r>
          </a:p>
          <a:p>
            <a:pPr lvl="1" eaLnBrk="1" hangingPunct="1">
              <a:lnSpc>
                <a:spcPts val="2500"/>
              </a:lnSpc>
              <a:defRPr/>
            </a:pPr>
            <a:r>
              <a:rPr lang="en-US" altLang="zh-CN">
                <a:latin typeface="华文楷体" panose="02010600040101010101" pitchFamily="2" charset="-122"/>
                <a:ea typeface="华文楷体" panose="02010600040101010101" pitchFamily="2" charset="-122"/>
              </a:rPr>
              <a:t>REDO</a:t>
            </a:r>
            <a:r>
              <a:rPr lang="zh-CN" altLang="en-US">
                <a:latin typeface="华文楷体" panose="02010600040101010101" pitchFamily="2" charset="-122"/>
                <a:ea typeface="华文楷体" panose="02010600040101010101" pitchFamily="2" charset="-122"/>
              </a:rPr>
              <a:t>处理：重新执行，浪费了大量时间</a:t>
            </a:r>
          </a:p>
          <a:p>
            <a:pPr marL="285750" indent="-285750" defTabSz="713049" eaLnBrk="1" hangingPunct="1">
              <a:lnSpc>
                <a:spcPts val="2500"/>
              </a:lnSpc>
              <a:spcAft>
                <a:spcPts val="468"/>
              </a:spcAft>
              <a:defRPr/>
            </a:pPr>
            <a:r>
              <a:rPr lang="zh-CN" altLang="en-US">
                <a:solidFill>
                  <a:schemeClr val="tx1">
                    <a:lumMod val="50000"/>
                    <a:lumOff val="50000"/>
                  </a:schemeClr>
                </a:solidFill>
              </a:rPr>
              <a:t>具有检查点（</a:t>
            </a:r>
            <a:r>
              <a:rPr lang="en-US" altLang="zh-CN">
                <a:solidFill>
                  <a:schemeClr val="tx1">
                    <a:lumMod val="50000"/>
                    <a:lumOff val="50000"/>
                  </a:schemeClr>
                </a:solidFill>
              </a:rPr>
              <a:t>checkpoint</a:t>
            </a:r>
            <a:r>
              <a:rPr lang="zh-CN" altLang="en-US">
                <a:solidFill>
                  <a:schemeClr val="tx1">
                    <a:lumMod val="50000"/>
                    <a:lumOff val="50000"/>
                  </a:schemeClr>
                </a:solidFill>
              </a:rPr>
              <a:t>）的恢复技术</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在日志文件中增加检查点记录（</a:t>
            </a:r>
            <a:r>
              <a:rPr lang="en-US" altLang="zh-CN">
                <a:latin typeface="华文楷体" panose="02010600040101010101" pitchFamily="2" charset="-122"/>
                <a:ea typeface="华文楷体" panose="02010600040101010101" pitchFamily="2" charset="-122"/>
              </a:rPr>
              <a:t>checkpoint</a:t>
            </a:r>
            <a:r>
              <a:rPr lang="zh-CN" altLang="en-US">
                <a:latin typeface="华文楷体" panose="02010600040101010101" pitchFamily="2" charset="-122"/>
                <a:ea typeface="华文楷体" panose="02010600040101010101" pitchFamily="2" charset="-122"/>
              </a:rPr>
              <a:t>）</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增加重新开始文件</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恢复子系统在登录日志文件期间动态地维护日志</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检查点技术</a:t>
            </a:r>
          </a:p>
        </p:txBody>
      </p:sp>
      <p:sp>
        <p:nvSpPr>
          <p:cNvPr id="6758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检查点记录的内容</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建立检查点时刻所有正在执行的事务清单</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这些事务最近一个日志记录的地址</a:t>
            </a:r>
          </a:p>
          <a:p>
            <a:pPr lvl="1" eaLnBrk="1" hangingPunct="1">
              <a:lnSpc>
                <a:spcPts val="2500"/>
              </a:lnSpc>
              <a:defRPr/>
            </a:pPr>
            <a:endParaRPr lang="zh-CN" altLang="en-US">
              <a:latin typeface="华文楷体" panose="02010600040101010101" pitchFamily="2" charset="-122"/>
              <a:ea typeface="华文楷体" panose="02010600040101010101" pitchFamily="2" charset="-122"/>
            </a:endParaRPr>
          </a:p>
          <a:p>
            <a:pPr marL="285750" indent="-285750" defTabSz="713049" eaLnBrk="1" hangingPunct="1">
              <a:lnSpc>
                <a:spcPts val="2500"/>
              </a:lnSpc>
              <a:spcAft>
                <a:spcPts val="468"/>
              </a:spcAft>
              <a:defRPr/>
            </a:pPr>
            <a:r>
              <a:rPr lang="zh-CN" altLang="en-US">
                <a:solidFill>
                  <a:schemeClr val="tx1">
                    <a:lumMod val="50000"/>
                    <a:lumOff val="50000"/>
                  </a:schemeClr>
                </a:solidFill>
              </a:rPr>
              <a:t>重新开始文件的内容</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记录各个检查点记录在日志文件中的地址</a:t>
            </a:r>
          </a:p>
          <a:p>
            <a:pPr marL="285750" indent="-285750" defTabSz="713049" eaLnBrk="1" hangingPunct="1">
              <a:lnSpc>
                <a:spcPts val="25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检查点技术</a:t>
            </a:r>
          </a:p>
        </p:txBody>
      </p:sp>
      <p:pic>
        <p:nvPicPr>
          <p:cNvPr id="737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1057275"/>
            <a:ext cx="7939088"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在检查点维护日志文件</a:t>
            </a:r>
          </a:p>
        </p:txBody>
      </p:sp>
      <p:sp>
        <p:nvSpPr>
          <p:cNvPr id="69635" name="Rectangle 3"/>
          <p:cNvSpPr>
            <a:spLocks noGrp="1" noChangeArrowheads="1"/>
          </p:cNvSpPr>
          <p:nvPr>
            <p:ph sz="quarter" idx="10"/>
          </p:nvPr>
        </p:nvSpPr>
        <p:spPr>
          <a:xfrm>
            <a:off x="684213" y="842963"/>
            <a:ext cx="8135937" cy="1712912"/>
          </a:xfrm>
          <a:ln>
            <a:prstDash val="dash"/>
            <a:miter lim="800000"/>
            <a:headEnd/>
            <a:tailEnd/>
          </a:ln>
        </p:spPr>
        <p:txBody>
          <a:bodyPr lIns="71305" tIns="35652" rIns="71305" bIns="35652">
            <a:spAutoFit/>
          </a:bodyPr>
          <a:lstStyle/>
          <a:p>
            <a:pPr marL="457200" indent="-457200" defTabSz="713049" eaLnBrk="1" hangingPunct="1">
              <a:lnSpc>
                <a:spcPts val="2500"/>
              </a:lnSpc>
              <a:spcAft>
                <a:spcPts val="468"/>
              </a:spcAft>
              <a:buFont typeface="+mj-ea"/>
              <a:buAutoNum type="circleNumDbPlain"/>
              <a:defRPr/>
            </a:pPr>
            <a:r>
              <a:rPr lang="zh-CN" altLang="en-US">
                <a:solidFill>
                  <a:schemeClr val="tx1">
                    <a:lumMod val="50000"/>
                    <a:lumOff val="50000"/>
                  </a:schemeClr>
                </a:solidFill>
              </a:rPr>
              <a:t>将当前日志缓冲区中的所有日志记录写入磁盘的日志文件上。</a:t>
            </a:r>
          </a:p>
          <a:p>
            <a:pPr marL="457200" indent="-457200" defTabSz="713049" eaLnBrk="1" hangingPunct="1">
              <a:lnSpc>
                <a:spcPts val="2500"/>
              </a:lnSpc>
              <a:spcAft>
                <a:spcPts val="468"/>
              </a:spcAft>
              <a:buFont typeface="+mj-ea"/>
              <a:buAutoNum type="circleNumDbPlain"/>
              <a:defRPr/>
            </a:pPr>
            <a:r>
              <a:rPr lang="zh-CN" altLang="en-US">
                <a:solidFill>
                  <a:schemeClr val="tx1">
                    <a:lumMod val="50000"/>
                    <a:lumOff val="50000"/>
                  </a:schemeClr>
                </a:solidFill>
              </a:rPr>
              <a:t>在日志文件中写入一个检查点记录。</a:t>
            </a:r>
          </a:p>
          <a:p>
            <a:pPr marL="457200" indent="-457200" defTabSz="713049" eaLnBrk="1" hangingPunct="1">
              <a:lnSpc>
                <a:spcPts val="2500"/>
              </a:lnSpc>
              <a:spcAft>
                <a:spcPts val="468"/>
              </a:spcAft>
              <a:buFont typeface="+mj-ea"/>
              <a:buAutoNum type="circleNumDbPlain"/>
              <a:defRPr/>
            </a:pPr>
            <a:r>
              <a:rPr lang="zh-CN" altLang="en-US">
                <a:solidFill>
                  <a:schemeClr val="tx1">
                    <a:lumMod val="50000"/>
                    <a:lumOff val="50000"/>
                  </a:schemeClr>
                </a:solidFill>
              </a:rPr>
              <a:t>将当前数据缓冲区的所有数据记录写入磁盘的数据库中。</a:t>
            </a:r>
          </a:p>
          <a:p>
            <a:pPr marL="457200" indent="-457200" defTabSz="713049" eaLnBrk="1" hangingPunct="1">
              <a:lnSpc>
                <a:spcPts val="2500"/>
              </a:lnSpc>
              <a:spcAft>
                <a:spcPts val="468"/>
              </a:spcAft>
              <a:buFont typeface="+mj-ea"/>
              <a:buAutoNum type="circleNumDbPlain"/>
              <a:defRPr/>
            </a:pPr>
            <a:r>
              <a:rPr lang="zh-CN" altLang="en-US">
                <a:solidFill>
                  <a:schemeClr val="tx1">
                    <a:lumMod val="50000"/>
                    <a:lumOff val="50000"/>
                  </a:schemeClr>
                </a:solidFill>
              </a:rPr>
              <a:t>把检查点记录在日志文件中的地址写入一个重新开始文件。</a:t>
            </a:r>
          </a:p>
        </p:txBody>
      </p:sp>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952750"/>
            <a:ext cx="43561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952750"/>
            <a:ext cx="4465637"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建立检查点</a:t>
            </a:r>
          </a:p>
        </p:txBody>
      </p:sp>
      <p:sp>
        <p:nvSpPr>
          <p:cNvPr id="70659" name="Rectangle 3"/>
          <p:cNvSpPr>
            <a:spLocks noGrp="1" noChangeArrowheads="1"/>
          </p:cNvSpPr>
          <p:nvPr>
            <p:ph sz="quarter" idx="10"/>
          </p:nvPr>
        </p:nvSpPr>
        <p:spPr>
          <a:xfrm>
            <a:off x="684213" y="842963"/>
            <a:ext cx="8135937" cy="4318000"/>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定期</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按照预定的一个时间间隔</a:t>
            </a:r>
          </a:p>
          <a:p>
            <a:pPr marL="285750" indent="-285750" defTabSz="713049" eaLnBrk="1" hangingPunct="1">
              <a:lnSpc>
                <a:spcPts val="2500"/>
              </a:lnSpc>
              <a:spcAft>
                <a:spcPts val="468"/>
              </a:spcAft>
              <a:defRPr/>
            </a:pPr>
            <a:r>
              <a:rPr lang="zh-CN" altLang="en-US">
                <a:solidFill>
                  <a:schemeClr val="tx1">
                    <a:lumMod val="50000"/>
                    <a:lumOff val="50000"/>
                  </a:schemeClr>
                </a:solidFill>
              </a:rPr>
              <a:t>不定期</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按照某种规则，如日志文件已写满一半建立一个检查点</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事务结束</a:t>
            </a:r>
          </a:p>
        </p:txBody>
      </p:sp>
      <p:sp>
        <p:nvSpPr>
          <p:cNvPr id="7171"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ct val="129000"/>
              </a:lnSpc>
              <a:spcAft>
                <a:spcPts val="468"/>
              </a:spcAft>
              <a:defRPr/>
            </a:pPr>
            <a:r>
              <a:rPr lang="en-US" altLang="zh-CN">
                <a:solidFill>
                  <a:schemeClr val="tx1">
                    <a:lumMod val="50000"/>
                    <a:lumOff val="50000"/>
                  </a:schemeClr>
                </a:solidFill>
              </a:rPr>
              <a:t>COMMIT</a:t>
            </a:r>
          </a:p>
          <a:p>
            <a:pPr lvl="1" eaLnBrk="1" hangingPunct="1">
              <a:defRPr/>
            </a:pPr>
            <a:r>
              <a:rPr lang="zh-CN" altLang="en-US"/>
              <a:t>事务正常结束   </a:t>
            </a:r>
          </a:p>
          <a:p>
            <a:pPr lvl="1" eaLnBrk="1" hangingPunct="1">
              <a:defRPr/>
            </a:pPr>
            <a:r>
              <a:rPr lang="zh-CN" altLang="en-US"/>
              <a:t>提交事务的所有操作（读</a:t>
            </a:r>
            <a:r>
              <a:rPr lang="en-US" altLang="zh-CN"/>
              <a:t>+</a:t>
            </a:r>
            <a:r>
              <a:rPr lang="zh-CN" altLang="en-US"/>
              <a:t>更新）</a:t>
            </a:r>
          </a:p>
          <a:p>
            <a:pPr lvl="1" eaLnBrk="1" hangingPunct="1">
              <a:defRPr/>
            </a:pPr>
            <a:r>
              <a:rPr lang="zh-CN" altLang="en-US" smtClean="0"/>
              <a:t>所有</a:t>
            </a:r>
            <a:r>
              <a:rPr lang="zh-CN" altLang="en-US"/>
              <a:t>对数据库的更新永久</a:t>
            </a:r>
            <a:r>
              <a:rPr lang="zh-CN" altLang="en-US" smtClean="0"/>
              <a:t>生效</a:t>
            </a:r>
            <a:endParaRPr lang="en-US" altLang="zh-C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785492"/>
            <a:ext cx="5904656" cy="21595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Rectangle 3"/>
          <p:cNvSpPr txBox="1">
            <a:spLocks noChangeArrowheads="1"/>
          </p:cNvSpPr>
          <p:nvPr/>
        </p:nvSpPr>
        <p:spPr>
          <a:xfrm>
            <a:off x="5003800" y="708025"/>
            <a:ext cx="4068763" cy="1862138"/>
          </a:xfrm>
          <a:prstGeom prst="rect">
            <a:avLst/>
          </a:prstGeom>
          <a:ln>
            <a:prstDash val="dash"/>
            <a:miter lim="800000"/>
            <a:headEnd/>
            <a:tailEnd/>
          </a:ln>
        </p:spPr>
        <p:txBody>
          <a:bodyPr lIns="71305" tIns="35652" rIns="71305" bIns="35652">
            <a:spAutoFit/>
          </a:bodyPr>
          <a:lstStyle>
            <a:lvl1pPr marL="266700" indent="-266700" algn="l" defTabSz="712788" rtl="0" fontAlgn="base">
              <a:spcBef>
                <a:spcPct val="20000"/>
              </a:spcBef>
              <a:spcAft>
                <a:spcPct val="0"/>
              </a:spcAft>
              <a:buFont typeface="Arial" pitchFamily="34" charset="0"/>
              <a:buChar char="•"/>
              <a:defRPr sz="2500" kern="1200">
                <a:solidFill>
                  <a:schemeClr val="tx1"/>
                </a:solidFill>
                <a:latin typeface="+mn-lt"/>
                <a:ea typeface="+mn-ea"/>
                <a:cs typeface="+mn-cs"/>
              </a:defRPr>
            </a:lvl1pPr>
            <a:lvl2pPr marL="577850" indent="-222250" algn="l" defTabSz="712788" rtl="0" fontAlgn="base">
              <a:spcBef>
                <a:spcPct val="20000"/>
              </a:spcBef>
              <a:spcAft>
                <a:spcPct val="0"/>
              </a:spcAft>
              <a:buFont typeface="Arial" pitchFamily="34" charset="0"/>
              <a:buChar char="–"/>
              <a:defRPr sz="2200" kern="1200">
                <a:solidFill>
                  <a:schemeClr val="tx1"/>
                </a:solidFill>
                <a:latin typeface="+mn-lt"/>
                <a:ea typeface="+mn-ea"/>
                <a:cs typeface="+mn-cs"/>
              </a:defRPr>
            </a:lvl2pPr>
            <a:lvl3pPr marL="890588" indent="-177800" algn="l" defTabSz="712788" rtl="0" fontAlgn="base">
              <a:spcBef>
                <a:spcPct val="20000"/>
              </a:spcBef>
              <a:spcAft>
                <a:spcPct val="0"/>
              </a:spcAft>
              <a:buFont typeface="Arial" pitchFamily="34" charset="0"/>
              <a:buChar char="•"/>
              <a:defRPr sz="1900" kern="1200">
                <a:solidFill>
                  <a:schemeClr val="tx1"/>
                </a:solidFill>
                <a:latin typeface="+mn-lt"/>
                <a:ea typeface="+mn-ea"/>
                <a:cs typeface="+mn-cs"/>
              </a:defRPr>
            </a:lvl3pPr>
            <a:lvl4pPr marL="1247775" indent="-177800" algn="l" defTabSz="712788" rtl="0" fontAlgn="base">
              <a:spcBef>
                <a:spcPct val="20000"/>
              </a:spcBef>
              <a:spcAft>
                <a:spcPct val="0"/>
              </a:spcAft>
              <a:buFont typeface="Arial" pitchFamily="34" charset="0"/>
              <a:buChar char="–"/>
              <a:defRPr sz="1600" kern="1200">
                <a:solidFill>
                  <a:schemeClr val="tx1"/>
                </a:solidFill>
                <a:latin typeface="+mn-lt"/>
                <a:ea typeface="+mn-ea"/>
                <a:cs typeface="+mn-cs"/>
              </a:defRPr>
            </a:lvl4pPr>
            <a:lvl5pPr marL="1603375" indent="-177800" algn="l" defTabSz="712788" rtl="0" fontAlgn="base">
              <a:spcBef>
                <a:spcPct val="20000"/>
              </a:spcBef>
              <a:spcAft>
                <a:spcPct val="0"/>
              </a:spcAft>
              <a:buFont typeface="Arial"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defTabSz="713049" eaLnBrk="1" hangingPunct="1">
              <a:lnSpc>
                <a:spcPct val="129000"/>
              </a:lnSpc>
              <a:spcAft>
                <a:spcPts val="468"/>
              </a:spcAft>
              <a:buFont typeface="Wingdings" panose="05000000000000000000" pitchFamily="2" charset="2"/>
              <a:buChar char="l"/>
              <a:defRPr/>
            </a:pPr>
            <a:r>
              <a:rPr lang="en-US" altLang="zh-CN" sz="2000" smtClean="0">
                <a:solidFill>
                  <a:schemeClr val="tx1">
                    <a:lumMod val="50000"/>
                    <a:lumOff val="50000"/>
                  </a:schemeClr>
                </a:solidFill>
                <a:latin typeface="微软雅黑" pitchFamily="34" charset="-122"/>
                <a:ea typeface="微软雅黑" pitchFamily="34" charset="-122"/>
              </a:rPr>
              <a:t>ROLLBACK</a:t>
            </a:r>
          </a:p>
          <a:p>
            <a:pPr lvl="1" eaLnBrk="1" hangingPunct="1">
              <a:defRPr/>
            </a:pPr>
            <a:r>
              <a:rPr lang="zh-CN" altLang="en-US" sz="1800" smtClean="0"/>
              <a:t>事务异常终止</a:t>
            </a:r>
          </a:p>
          <a:p>
            <a:pPr lvl="1" eaLnBrk="1" hangingPunct="1">
              <a:defRPr/>
            </a:pPr>
            <a:r>
              <a:rPr lang="zh-CN" altLang="en-US" sz="1800" smtClean="0"/>
              <a:t>运行过程中故障不能继续执行</a:t>
            </a:r>
          </a:p>
          <a:p>
            <a:pPr lvl="1" eaLnBrk="1" hangingPunct="1">
              <a:defRPr/>
            </a:pPr>
            <a:r>
              <a:rPr lang="zh-CN" altLang="en-US" sz="1800" smtClean="0"/>
              <a:t>回滚事务的所有更新操作</a:t>
            </a:r>
          </a:p>
          <a:p>
            <a:pPr lvl="1" eaLnBrk="1" hangingPunct="1">
              <a:defRPr/>
            </a:pPr>
            <a:r>
              <a:rPr lang="zh-CN" altLang="en-US" sz="1800" smtClean="0"/>
              <a:t>事务滚回到开始时的状态</a:t>
            </a:r>
            <a:endParaRPr lang="zh-CN" altLang="en-US" sz="180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利用检查点的恢复策略</a:t>
            </a:r>
          </a:p>
        </p:txBody>
      </p:sp>
      <p:sp>
        <p:nvSpPr>
          <p:cNvPr id="71683" name="Rectangle 3"/>
          <p:cNvSpPr>
            <a:spLocks noGrp="1" noChangeArrowheads="1"/>
          </p:cNvSpPr>
          <p:nvPr>
            <p:ph sz="quarter" idx="10"/>
          </p:nvPr>
        </p:nvSpPr>
        <p:spPr>
          <a:xfrm>
            <a:off x="684213" y="842963"/>
            <a:ext cx="8135937" cy="1731962"/>
          </a:xfrm>
          <a:ln>
            <a:prstDash val="dash"/>
            <a:miter lim="800000"/>
            <a:headEnd/>
            <a:tailEnd/>
          </a:ln>
        </p:spPr>
        <p:txBody>
          <a:bodyPr lIns="71305" tIns="35652" rIns="71305" bIns="35652">
            <a:spAutoFit/>
          </a:bodyPr>
          <a:lstStyle/>
          <a:p>
            <a:pPr marL="0" indent="0" defTabSz="713049" eaLnBrk="1" hangingPunct="1">
              <a:lnSpc>
                <a:spcPts val="2500"/>
              </a:lnSpc>
              <a:spcAft>
                <a:spcPts val="468"/>
              </a:spcAft>
              <a:buFont typeface="Wingdings" panose="05000000000000000000" pitchFamily="2" charset="2"/>
              <a:buNone/>
              <a:defRPr/>
            </a:pPr>
            <a:r>
              <a:rPr lang="zh-CN" altLang="en-US">
                <a:solidFill>
                  <a:schemeClr val="tx1">
                    <a:lumMod val="50000"/>
                    <a:lumOff val="50000"/>
                  </a:schemeClr>
                </a:solidFill>
              </a:rPr>
              <a:t>当事务</a:t>
            </a:r>
            <a:r>
              <a:rPr lang="en-US" altLang="zh-CN">
                <a:solidFill>
                  <a:schemeClr val="tx1">
                    <a:lumMod val="50000"/>
                    <a:lumOff val="50000"/>
                  </a:schemeClr>
                </a:solidFill>
              </a:rPr>
              <a:t>T</a:t>
            </a:r>
            <a:r>
              <a:rPr lang="zh-CN" altLang="en-US">
                <a:solidFill>
                  <a:schemeClr val="tx1">
                    <a:lumMod val="50000"/>
                    <a:lumOff val="50000"/>
                  </a:schemeClr>
                </a:solidFill>
              </a:rPr>
              <a:t>在一个检查点之前提交</a:t>
            </a:r>
          </a:p>
          <a:p>
            <a:pPr marL="457200" indent="-457200" defTabSz="713049" eaLnBrk="1" hangingPunct="1">
              <a:lnSpc>
                <a:spcPts val="2500"/>
              </a:lnSpc>
              <a:spcAft>
                <a:spcPts val="468"/>
              </a:spcAft>
              <a:buFont typeface="+mj-ea"/>
              <a:buAutoNum type="circleNumDbPlain"/>
              <a:defRPr/>
            </a:pPr>
            <a:r>
              <a:rPr lang="en-US" altLang="zh-CN" smtClean="0">
                <a:solidFill>
                  <a:schemeClr val="tx1">
                    <a:lumMod val="50000"/>
                    <a:lumOff val="50000"/>
                  </a:schemeClr>
                </a:solidFill>
              </a:rPr>
              <a:t>T</a:t>
            </a:r>
            <a:r>
              <a:rPr lang="zh-CN" altLang="en-US">
                <a:solidFill>
                  <a:schemeClr val="tx1">
                    <a:lumMod val="50000"/>
                    <a:lumOff val="50000"/>
                  </a:schemeClr>
                </a:solidFill>
              </a:rPr>
              <a:t>对数据库所做的修改已写入数据库</a:t>
            </a:r>
          </a:p>
          <a:p>
            <a:pPr marL="457200" indent="-457200" defTabSz="713049" eaLnBrk="1" hangingPunct="1">
              <a:lnSpc>
                <a:spcPts val="2500"/>
              </a:lnSpc>
              <a:spcAft>
                <a:spcPts val="468"/>
              </a:spcAft>
              <a:buFont typeface="+mj-ea"/>
              <a:buAutoNum type="circleNumDbPlain"/>
              <a:defRPr/>
            </a:pPr>
            <a:r>
              <a:rPr lang="zh-CN" altLang="en-US">
                <a:solidFill>
                  <a:schemeClr val="tx1">
                    <a:lumMod val="50000"/>
                    <a:lumOff val="50000"/>
                  </a:schemeClr>
                </a:solidFill>
              </a:rPr>
              <a:t>在进行恢复处理时，没有必要对事务</a:t>
            </a:r>
            <a:r>
              <a:rPr lang="en-US" altLang="zh-CN">
                <a:solidFill>
                  <a:schemeClr val="tx1">
                    <a:lumMod val="50000"/>
                    <a:lumOff val="50000"/>
                  </a:schemeClr>
                </a:solidFill>
              </a:rPr>
              <a:t>T</a:t>
            </a:r>
            <a:r>
              <a:rPr lang="zh-CN" altLang="en-US">
                <a:solidFill>
                  <a:schemeClr val="tx1">
                    <a:lumMod val="50000"/>
                    <a:lumOff val="50000"/>
                  </a:schemeClr>
                </a:solidFill>
              </a:rPr>
              <a:t>执行</a:t>
            </a:r>
            <a:r>
              <a:rPr lang="en-US" altLang="zh-CN">
                <a:solidFill>
                  <a:schemeClr val="tx1">
                    <a:lumMod val="50000"/>
                    <a:lumOff val="50000"/>
                  </a:schemeClr>
                </a:solidFill>
              </a:rPr>
              <a:t>REDO</a:t>
            </a:r>
            <a:r>
              <a:rPr lang="zh-CN" altLang="en-US">
                <a:solidFill>
                  <a:schemeClr val="tx1">
                    <a:lumMod val="50000"/>
                    <a:lumOff val="50000"/>
                  </a:schemeClr>
                </a:solidFill>
              </a:rPr>
              <a:t>操作</a:t>
            </a:r>
          </a:p>
          <a:p>
            <a:pPr marL="285750" indent="-285750" defTabSz="713049" eaLnBrk="1" hangingPunct="1">
              <a:lnSpc>
                <a:spcPts val="25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利用检查点的恢复策略</a:t>
            </a:r>
          </a:p>
        </p:txBody>
      </p:sp>
      <p:sp>
        <p:nvSpPr>
          <p:cNvPr id="87044" name="Freeform 5"/>
          <p:cNvSpPr>
            <a:spLocks/>
          </p:cNvSpPr>
          <p:nvPr/>
        </p:nvSpPr>
        <p:spPr bwMode="auto">
          <a:xfrm>
            <a:off x="3243263" y="1562100"/>
            <a:ext cx="1587" cy="3014663"/>
          </a:xfrm>
          <a:custGeom>
            <a:avLst/>
            <a:gdLst>
              <a:gd name="T0" fmla="*/ 0 w 3"/>
              <a:gd name="T1" fmla="*/ 0 h 2423"/>
              <a:gd name="T2" fmla="*/ 0 w 3"/>
              <a:gd name="T3" fmla="*/ 530 h 2423"/>
              <a:gd name="T4" fmla="*/ 0 60000 65536"/>
              <a:gd name="T5" fmla="*/ 0 60000 65536"/>
            </a:gdLst>
            <a:ahLst/>
            <a:cxnLst>
              <a:cxn ang="T4">
                <a:pos x="T0" y="T1"/>
              </a:cxn>
              <a:cxn ang="T5">
                <a:pos x="T2" y="T3"/>
              </a:cxn>
            </a:cxnLst>
            <a:rect l="0" t="0" r="r" b="b"/>
            <a:pathLst>
              <a:path w="3" h="2423">
                <a:moveTo>
                  <a:pt x="0" y="0"/>
                </a:moveTo>
                <a:lnTo>
                  <a:pt x="3" y="2423"/>
                </a:lnTo>
              </a:path>
            </a:pathLst>
          </a:cu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a:lstStyle/>
          <a:p>
            <a:pPr eaLnBrk="1" hangingPunct="1">
              <a:defRPr/>
            </a:pPr>
            <a:endParaRPr lang="zh-CN" altLang="en-US"/>
          </a:p>
        </p:txBody>
      </p:sp>
      <p:sp>
        <p:nvSpPr>
          <p:cNvPr id="87045" name="Freeform 6"/>
          <p:cNvSpPr>
            <a:spLocks/>
          </p:cNvSpPr>
          <p:nvPr/>
        </p:nvSpPr>
        <p:spPr bwMode="auto">
          <a:xfrm>
            <a:off x="6459538" y="1579563"/>
            <a:ext cx="0" cy="3016250"/>
          </a:xfrm>
          <a:custGeom>
            <a:avLst/>
            <a:gdLst>
              <a:gd name="T0" fmla="*/ 0 w 1"/>
              <a:gd name="T1" fmla="*/ 0 h 2423"/>
              <a:gd name="T2" fmla="*/ 1 w 1"/>
              <a:gd name="T3" fmla="*/ 532 h 2423"/>
              <a:gd name="T4" fmla="*/ 0 60000 65536"/>
              <a:gd name="T5" fmla="*/ 0 60000 65536"/>
            </a:gdLst>
            <a:ahLst/>
            <a:cxnLst>
              <a:cxn ang="T4">
                <a:pos x="T0" y="T1"/>
              </a:cxn>
              <a:cxn ang="T5">
                <a:pos x="T2" y="T3"/>
              </a:cxn>
            </a:cxnLst>
            <a:rect l="0" t="0" r="r" b="b"/>
            <a:pathLst>
              <a:path w="1" h="2423">
                <a:moveTo>
                  <a:pt x="0" y="0"/>
                </a:moveTo>
                <a:lnTo>
                  <a:pt x="1" y="2423"/>
                </a:ln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a:lstStyle/>
          <a:p>
            <a:pPr eaLnBrk="1" hangingPunct="1">
              <a:defRPr/>
            </a:pPr>
            <a:endParaRPr lang="zh-CN" altLang="en-US"/>
          </a:p>
        </p:txBody>
      </p:sp>
      <p:sp>
        <p:nvSpPr>
          <p:cNvPr id="87046" name="Freeform 7"/>
          <p:cNvSpPr>
            <a:spLocks/>
          </p:cNvSpPr>
          <p:nvPr/>
        </p:nvSpPr>
        <p:spPr bwMode="auto">
          <a:xfrm>
            <a:off x="1681163" y="2846388"/>
            <a:ext cx="2000250" cy="1587"/>
          </a:xfrm>
          <a:custGeom>
            <a:avLst/>
            <a:gdLst>
              <a:gd name="T0" fmla="*/ 0 w 1176"/>
              <a:gd name="T1" fmla="*/ 0 h 1"/>
              <a:gd name="T2" fmla="*/ 1176 w 1176"/>
              <a:gd name="T3" fmla="*/ 0 h 1"/>
              <a:gd name="T4" fmla="*/ 0 60000 65536"/>
              <a:gd name="T5" fmla="*/ 0 60000 65536"/>
            </a:gdLst>
            <a:ahLst/>
            <a:cxnLst>
              <a:cxn ang="T4">
                <a:pos x="T0" y="T1"/>
              </a:cxn>
              <a:cxn ang="T5">
                <a:pos x="T2" y="T3"/>
              </a:cxn>
            </a:cxnLst>
            <a:rect l="0" t="0" r="r" b="b"/>
            <a:pathLst>
              <a:path w="1176" h="1">
                <a:moveTo>
                  <a:pt x="0" y="0"/>
                </a:moveTo>
                <a:lnTo>
                  <a:pt x="1176" y="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a:p>
        </p:txBody>
      </p:sp>
      <p:sp>
        <p:nvSpPr>
          <p:cNvPr id="87048" name="Freeform 9"/>
          <p:cNvSpPr>
            <a:spLocks/>
          </p:cNvSpPr>
          <p:nvPr/>
        </p:nvSpPr>
        <p:spPr bwMode="auto">
          <a:xfrm>
            <a:off x="3660775" y="2654300"/>
            <a:ext cx="1588" cy="192088"/>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a:p>
        </p:txBody>
      </p:sp>
      <p:sp>
        <p:nvSpPr>
          <p:cNvPr id="87049" name="Line 10"/>
          <p:cNvSpPr>
            <a:spLocks noChangeShapeType="1"/>
          </p:cNvSpPr>
          <p:nvPr/>
        </p:nvSpPr>
        <p:spPr bwMode="auto">
          <a:xfrm>
            <a:off x="2292350" y="3335338"/>
            <a:ext cx="4162425"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a:p>
        </p:txBody>
      </p:sp>
      <p:sp>
        <p:nvSpPr>
          <p:cNvPr id="87050" name="Line 11"/>
          <p:cNvSpPr>
            <a:spLocks noChangeShapeType="1"/>
          </p:cNvSpPr>
          <p:nvPr/>
        </p:nvSpPr>
        <p:spPr bwMode="auto">
          <a:xfrm>
            <a:off x="6454775" y="3335338"/>
            <a:ext cx="919163" cy="0"/>
          </a:xfrm>
          <a:prstGeom prst="line">
            <a:avLst/>
          </a:prstGeom>
          <a:ln>
            <a:solidFill>
              <a:srgbClr val="FF0000"/>
            </a:solidFill>
            <a:prstDash val="sysDot"/>
            <a:headEnd/>
            <a:tailEnd/>
          </a:ln>
        </p:spPr>
        <p:style>
          <a:lnRef idx="3">
            <a:schemeClr val="accent2"/>
          </a:lnRef>
          <a:fillRef idx="0">
            <a:schemeClr val="accent2"/>
          </a:fillRef>
          <a:effectRef idx="2">
            <a:schemeClr val="accent2"/>
          </a:effectRef>
          <a:fontRef idx="minor">
            <a:schemeClr val="tx1"/>
          </a:fontRef>
        </p:style>
        <p:txBody>
          <a:bodyPr/>
          <a:lstStyle/>
          <a:p>
            <a:pPr eaLnBrk="1" hangingPunct="1">
              <a:defRPr/>
            </a:pPr>
            <a:endParaRPr lang="zh-CN" altLang="en-US"/>
          </a:p>
        </p:txBody>
      </p:sp>
      <p:sp>
        <p:nvSpPr>
          <p:cNvPr id="87051" name="Freeform 12"/>
          <p:cNvSpPr>
            <a:spLocks/>
          </p:cNvSpPr>
          <p:nvPr/>
        </p:nvSpPr>
        <p:spPr bwMode="auto">
          <a:xfrm>
            <a:off x="7373938" y="3195638"/>
            <a:ext cx="1587" cy="138112"/>
          </a:xfrm>
          <a:custGeom>
            <a:avLst/>
            <a:gdLst>
              <a:gd name="T0" fmla="*/ 0 w 1"/>
              <a:gd name="T1" fmla="*/ 0 h 111"/>
              <a:gd name="T2" fmla="*/ 0 w 1"/>
              <a:gd name="T3" fmla="*/ 24 h 111"/>
              <a:gd name="T4" fmla="*/ 0 60000 65536"/>
              <a:gd name="T5" fmla="*/ 0 60000 65536"/>
            </a:gdLst>
            <a:ahLst/>
            <a:cxnLst>
              <a:cxn ang="T4">
                <a:pos x="T0" y="T1"/>
              </a:cxn>
              <a:cxn ang="T5">
                <a:pos x="T2" y="T3"/>
              </a:cxn>
            </a:cxnLst>
            <a:rect l="0" t="0" r="r" b="b"/>
            <a:pathLst>
              <a:path w="1" h="111">
                <a:moveTo>
                  <a:pt x="0" y="0"/>
                </a:moveTo>
                <a:lnTo>
                  <a:pt x="0" y="111"/>
                </a:lnTo>
              </a:path>
            </a:pathLst>
          </a:cu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a:p>
        </p:txBody>
      </p:sp>
      <p:sp>
        <p:nvSpPr>
          <p:cNvPr id="87052" name="Line 13"/>
          <p:cNvSpPr>
            <a:spLocks noChangeShapeType="1"/>
          </p:cNvSpPr>
          <p:nvPr/>
        </p:nvSpPr>
        <p:spPr bwMode="auto">
          <a:xfrm>
            <a:off x="2295525" y="3189288"/>
            <a:ext cx="0" cy="150812"/>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pPr eaLnBrk="1" hangingPunct="1">
              <a:defRPr/>
            </a:pPr>
            <a:endParaRPr lang="zh-CN" altLang="en-US"/>
          </a:p>
        </p:txBody>
      </p:sp>
      <p:sp>
        <p:nvSpPr>
          <p:cNvPr id="87054" name="Freeform 15"/>
          <p:cNvSpPr>
            <a:spLocks/>
          </p:cNvSpPr>
          <p:nvPr/>
        </p:nvSpPr>
        <p:spPr bwMode="auto">
          <a:xfrm>
            <a:off x="3414713" y="3733800"/>
            <a:ext cx="3175" cy="142875"/>
          </a:xfrm>
          <a:custGeom>
            <a:avLst/>
            <a:gdLst>
              <a:gd name="T0" fmla="*/ 0 w 4"/>
              <a:gd name="T1" fmla="*/ 0 h 115"/>
              <a:gd name="T2" fmla="*/ 0 w 4"/>
              <a:gd name="T3" fmla="*/ 25 h 115"/>
              <a:gd name="T4" fmla="*/ 0 60000 65536"/>
              <a:gd name="T5" fmla="*/ 0 60000 65536"/>
            </a:gdLst>
            <a:ahLst/>
            <a:cxnLst>
              <a:cxn ang="T4">
                <a:pos x="T0" y="T1"/>
              </a:cxn>
              <a:cxn ang="T5">
                <a:pos x="T2" y="T3"/>
              </a:cxn>
            </a:cxnLst>
            <a:rect l="0" t="0" r="r" b="b"/>
            <a:pathLst>
              <a:path w="4" h="115">
                <a:moveTo>
                  <a:pt x="4" y="0"/>
                </a:moveTo>
                <a:lnTo>
                  <a:pt x="0" y="115"/>
                </a:lnTo>
              </a:path>
            </a:pathLst>
          </a:cu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a:lstStyle/>
          <a:p>
            <a:pPr eaLnBrk="1" hangingPunct="1">
              <a:defRPr/>
            </a:pPr>
            <a:endParaRPr lang="zh-CN" altLang="en-US"/>
          </a:p>
        </p:txBody>
      </p:sp>
      <p:sp>
        <p:nvSpPr>
          <p:cNvPr id="87055" name="Freeform 16"/>
          <p:cNvSpPr>
            <a:spLocks/>
          </p:cNvSpPr>
          <p:nvPr/>
        </p:nvSpPr>
        <p:spPr bwMode="auto">
          <a:xfrm>
            <a:off x="5194300" y="3757613"/>
            <a:ext cx="1588" cy="119062"/>
          </a:xfrm>
          <a:custGeom>
            <a:avLst/>
            <a:gdLst>
              <a:gd name="T0" fmla="*/ 0 w 1"/>
              <a:gd name="T1" fmla="*/ 0 h 95"/>
              <a:gd name="T2" fmla="*/ 1 w 1"/>
              <a:gd name="T3" fmla="*/ 21 h 95"/>
              <a:gd name="T4" fmla="*/ 0 60000 65536"/>
              <a:gd name="T5" fmla="*/ 0 60000 65536"/>
            </a:gdLst>
            <a:ahLst/>
            <a:cxnLst>
              <a:cxn ang="T4">
                <a:pos x="T0" y="T1"/>
              </a:cxn>
              <a:cxn ang="T5">
                <a:pos x="T2" y="T3"/>
              </a:cxn>
            </a:cxnLst>
            <a:rect l="0" t="0" r="r" b="b"/>
            <a:pathLst>
              <a:path w="1" h="95">
                <a:moveTo>
                  <a:pt x="0" y="0"/>
                </a:moveTo>
                <a:lnTo>
                  <a:pt x="1" y="95"/>
                </a:lnTo>
              </a:path>
            </a:pathLst>
          </a:cu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a:lstStyle/>
          <a:p>
            <a:pPr eaLnBrk="1" hangingPunct="1">
              <a:defRPr/>
            </a:pPr>
            <a:endParaRPr lang="zh-CN" altLang="en-US"/>
          </a:p>
        </p:txBody>
      </p:sp>
      <p:sp>
        <p:nvSpPr>
          <p:cNvPr id="87056" name="Line 17"/>
          <p:cNvSpPr>
            <a:spLocks noChangeShapeType="1"/>
          </p:cNvSpPr>
          <p:nvPr/>
        </p:nvSpPr>
        <p:spPr bwMode="auto">
          <a:xfrm>
            <a:off x="4170363" y="4441825"/>
            <a:ext cx="2289175" cy="0"/>
          </a:xfrm>
          <a:prstGeom prst="line">
            <a:avLst/>
          </a:pr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87057" name="Line 18"/>
          <p:cNvSpPr>
            <a:spLocks noChangeShapeType="1"/>
          </p:cNvSpPr>
          <p:nvPr/>
        </p:nvSpPr>
        <p:spPr bwMode="auto">
          <a:xfrm>
            <a:off x="4170363" y="4294188"/>
            <a:ext cx="0" cy="147637"/>
          </a:xfrm>
          <a:prstGeom prst="line">
            <a:avLst/>
          </a:pr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87058" name="Freeform 19"/>
          <p:cNvSpPr>
            <a:spLocks/>
          </p:cNvSpPr>
          <p:nvPr/>
        </p:nvSpPr>
        <p:spPr bwMode="auto">
          <a:xfrm>
            <a:off x="7024688" y="4318000"/>
            <a:ext cx="0" cy="119063"/>
          </a:xfrm>
          <a:custGeom>
            <a:avLst/>
            <a:gdLst>
              <a:gd name="T0" fmla="*/ 0 w 1"/>
              <a:gd name="T1" fmla="*/ 0 h 97"/>
              <a:gd name="T2" fmla="*/ 0 w 1"/>
              <a:gd name="T3" fmla="*/ 21 h 97"/>
              <a:gd name="T4" fmla="*/ 0 60000 65536"/>
              <a:gd name="T5" fmla="*/ 0 60000 65536"/>
            </a:gdLst>
            <a:ahLst/>
            <a:cxnLst>
              <a:cxn ang="T4">
                <a:pos x="T0" y="T1"/>
              </a:cxn>
              <a:cxn ang="T5">
                <a:pos x="T2" y="T3"/>
              </a:cxn>
            </a:cxnLst>
            <a:rect l="0" t="0" r="r" b="b"/>
            <a:pathLst>
              <a:path w="1" h="97">
                <a:moveTo>
                  <a:pt x="0" y="0"/>
                </a:moveTo>
                <a:lnTo>
                  <a:pt x="0" y="97"/>
                </a:lnTo>
              </a:path>
            </a:pathLst>
          </a:custGeom>
          <a:ln>
            <a:solidFill>
              <a:srgbClr val="FF0000"/>
            </a:solidFill>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87059" name="Line 20"/>
          <p:cNvSpPr>
            <a:spLocks noChangeShapeType="1"/>
          </p:cNvSpPr>
          <p:nvPr/>
        </p:nvSpPr>
        <p:spPr bwMode="auto">
          <a:xfrm>
            <a:off x="6518275" y="4437063"/>
            <a:ext cx="506413" cy="0"/>
          </a:xfrm>
          <a:prstGeom prst="line">
            <a:avLst/>
          </a:prstGeom>
          <a:ln>
            <a:solidFill>
              <a:srgbClr val="FF0000"/>
            </a:solidFill>
            <a:prstDash val="sysDot"/>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77841" name="Text Box 21"/>
          <p:cNvSpPr txBox="1">
            <a:spLocks noChangeArrowheads="1"/>
          </p:cNvSpPr>
          <p:nvPr/>
        </p:nvSpPr>
        <p:spPr bwMode="auto">
          <a:xfrm>
            <a:off x="2652713" y="1057275"/>
            <a:ext cx="1423987"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800" b="1">
                <a:solidFill>
                  <a:srgbClr val="92D050"/>
                </a:solidFill>
                <a:latin typeface="微软雅黑" panose="020B0503020204020204" pitchFamily="34" charset="-122"/>
                <a:ea typeface="微软雅黑" panose="020B0503020204020204" pitchFamily="34" charset="-122"/>
              </a:rPr>
              <a:t>T</a:t>
            </a:r>
            <a:r>
              <a:rPr lang="en-US" altLang="zh-CN" sz="1800" b="1" baseline="-25000">
                <a:solidFill>
                  <a:srgbClr val="92D050"/>
                </a:solidFill>
                <a:latin typeface="微软雅黑" panose="020B0503020204020204" pitchFamily="34" charset="-122"/>
                <a:ea typeface="微软雅黑" panose="020B0503020204020204" pitchFamily="34" charset="-122"/>
              </a:rPr>
              <a:t>c </a:t>
            </a:r>
            <a:r>
              <a:rPr lang="en-US" altLang="zh-CN" sz="1800" b="1">
                <a:solidFill>
                  <a:srgbClr val="92D050"/>
                </a:solidFill>
                <a:latin typeface="微软雅黑" panose="020B0503020204020204" pitchFamily="34" charset="-122"/>
                <a:ea typeface="微软雅黑" panose="020B0503020204020204" pitchFamily="34" charset="-122"/>
              </a:rPr>
              <a:t>(</a:t>
            </a:r>
            <a:r>
              <a:rPr lang="zh-CN" altLang="en-US" sz="1800" b="1">
                <a:solidFill>
                  <a:srgbClr val="92D050"/>
                </a:solidFill>
                <a:latin typeface="微软雅黑" panose="020B0503020204020204" pitchFamily="34" charset="-122"/>
                <a:ea typeface="微软雅黑" panose="020B0503020204020204" pitchFamily="34" charset="-122"/>
              </a:rPr>
              <a:t>检查点</a:t>
            </a:r>
            <a:r>
              <a:rPr lang="en-US" altLang="zh-CN" sz="1800" b="1">
                <a:solidFill>
                  <a:srgbClr val="92D050"/>
                </a:solidFill>
                <a:latin typeface="微软雅黑" panose="020B0503020204020204" pitchFamily="34" charset="-122"/>
                <a:ea typeface="微软雅黑" panose="020B0503020204020204" pitchFamily="34" charset="-122"/>
              </a:rPr>
              <a:t>)</a:t>
            </a:r>
          </a:p>
        </p:txBody>
      </p:sp>
      <p:sp>
        <p:nvSpPr>
          <p:cNvPr id="77842" name="Text Box 22"/>
          <p:cNvSpPr txBox="1">
            <a:spLocks noChangeArrowheads="1"/>
          </p:cNvSpPr>
          <p:nvPr/>
        </p:nvSpPr>
        <p:spPr bwMode="auto">
          <a:xfrm>
            <a:off x="5807075" y="1076325"/>
            <a:ext cx="14224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600" b="1">
                <a:solidFill>
                  <a:srgbClr val="FF0000"/>
                </a:solidFill>
                <a:latin typeface="微软雅黑" panose="020B0503020204020204" pitchFamily="34" charset="-122"/>
                <a:ea typeface="微软雅黑" panose="020B0503020204020204" pitchFamily="34" charset="-122"/>
              </a:rPr>
              <a:t>T</a:t>
            </a:r>
            <a:r>
              <a:rPr lang="en-US" altLang="zh-CN" sz="1600" b="1" baseline="-25000">
                <a:solidFill>
                  <a:srgbClr val="FF0000"/>
                </a:solidFill>
                <a:latin typeface="微软雅黑" panose="020B0503020204020204" pitchFamily="34" charset="-122"/>
                <a:ea typeface="微软雅黑" panose="020B0503020204020204" pitchFamily="34" charset="-122"/>
              </a:rPr>
              <a:t>f</a:t>
            </a:r>
            <a:r>
              <a:rPr lang="en-US" altLang="zh-CN" sz="1600" b="1">
                <a:solidFill>
                  <a:srgbClr val="FF0000"/>
                </a:solidFill>
                <a:latin typeface="微软雅黑" panose="020B0503020204020204" pitchFamily="34" charset="-122"/>
                <a:ea typeface="微软雅黑" panose="020B0503020204020204" pitchFamily="34" charset="-122"/>
              </a:rPr>
              <a:t>(</a:t>
            </a:r>
            <a:r>
              <a:rPr lang="zh-CN" altLang="en-US" sz="1600" b="1">
                <a:solidFill>
                  <a:srgbClr val="FF0000"/>
                </a:solidFill>
                <a:latin typeface="微软雅黑" panose="020B0503020204020204" pitchFamily="34" charset="-122"/>
                <a:ea typeface="微软雅黑" panose="020B0503020204020204" pitchFamily="34" charset="-122"/>
              </a:rPr>
              <a:t>系统故障</a:t>
            </a:r>
            <a:r>
              <a:rPr lang="en-US" altLang="zh-CN" sz="1600" b="1">
                <a:solidFill>
                  <a:srgbClr val="FF0000"/>
                </a:solidFill>
                <a:latin typeface="微软雅黑" panose="020B0503020204020204" pitchFamily="34" charset="-122"/>
                <a:ea typeface="微软雅黑" panose="020B0503020204020204" pitchFamily="34" charset="-122"/>
              </a:rPr>
              <a:t>)</a:t>
            </a:r>
          </a:p>
        </p:txBody>
      </p:sp>
      <p:sp>
        <p:nvSpPr>
          <p:cNvPr id="77843" name="Text Box 23"/>
          <p:cNvSpPr txBox="1">
            <a:spLocks noChangeArrowheads="1"/>
          </p:cNvSpPr>
          <p:nvPr/>
        </p:nvSpPr>
        <p:spPr bwMode="auto">
          <a:xfrm>
            <a:off x="3598863" y="2365375"/>
            <a:ext cx="113665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600" b="1">
                <a:solidFill>
                  <a:srgbClr val="E46C0A"/>
                </a:solidFill>
                <a:latin typeface="微软雅黑" panose="020B0503020204020204" pitchFamily="34" charset="-122"/>
                <a:ea typeface="微软雅黑" panose="020B0503020204020204" pitchFamily="34" charset="-122"/>
              </a:rPr>
              <a:t> REDO</a:t>
            </a:r>
          </a:p>
        </p:txBody>
      </p:sp>
      <p:sp>
        <p:nvSpPr>
          <p:cNvPr id="77844" name="Text Box 24"/>
          <p:cNvSpPr txBox="1">
            <a:spLocks noChangeArrowheads="1"/>
          </p:cNvSpPr>
          <p:nvPr/>
        </p:nvSpPr>
        <p:spPr bwMode="auto">
          <a:xfrm>
            <a:off x="7318375" y="2887663"/>
            <a:ext cx="10160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800" b="1">
                <a:solidFill>
                  <a:srgbClr val="FF0000"/>
                </a:solidFill>
                <a:latin typeface="微软雅黑" panose="020B0503020204020204" pitchFamily="34" charset="-122"/>
                <a:ea typeface="微软雅黑" panose="020B0503020204020204" pitchFamily="34" charset="-122"/>
              </a:rPr>
              <a:t>UNDO</a:t>
            </a:r>
            <a:endParaRPr lang="en-US" altLang="zh-CN" sz="2400" b="1">
              <a:solidFill>
                <a:srgbClr val="FF0000"/>
              </a:solidFill>
              <a:latin typeface="微软雅黑" panose="020B0503020204020204" pitchFamily="34" charset="-122"/>
              <a:ea typeface="微软雅黑" panose="020B0503020204020204" pitchFamily="34" charset="-122"/>
            </a:endParaRPr>
          </a:p>
        </p:txBody>
      </p:sp>
      <p:sp>
        <p:nvSpPr>
          <p:cNvPr id="77845" name="Text Box 25"/>
          <p:cNvSpPr txBox="1">
            <a:spLocks noChangeArrowheads="1"/>
          </p:cNvSpPr>
          <p:nvPr/>
        </p:nvSpPr>
        <p:spPr bwMode="auto">
          <a:xfrm>
            <a:off x="6946900" y="3981450"/>
            <a:ext cx="935038"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800" b="1">
                <a:solidFill>
                  <a:srgbClr val="FF0000"/>
                </a:solidFill>
                <a:latin typeface="微软雅黑" panose="020B0503020204020204" pitchFamily="34" charset="-122"/>
                <a:ea typeface="微软雅黑" panose="020B0503020204020204" pitchFamily="34" charset="-122"/>
              </a:rPr>
              <a:t>UNDO</a:t>
            </a:r>
          </a:p>
        </p:txBody>
      </p:sp>
      <p:sp>
        <p:nvSpPr>
          <p:cNvPr id="77846" name="Text Box 26"/>
          <p:cNvSpPr txBox="1">
            <a:spLocks noChangeArrowheads="1"/>
          </p:cNvSpPr>
          <p:nvPr/>
        </p:nvSpPr>
        <p:spPr bwMode="auto">
          <a:xfrm>
            <a:off x="5067300" y="3427413"/>
            <a:ext cx="113506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1600" b="1">
                <a:solidFill>
                  <a:srgbClr val="E46C0A"/>
                </a:solidFill>
                <a:latin typeface="微软雅黑" panose="020B0503020204020204" pitchFamily="34" charset="-122"/>
                <a:ea typeface="微软雅黑" panose="020B0503020204020204" pitchFamily="34" charset="-122"/>
              </a:rPr>
              <a:t> REDO</a:t>
            </a:r>
          </a:p>
        </p:txBody>
      </p:sp>
      <p:sp>
        <p:nvSpPr>
          <p:cNvPr id="77847" name="Text Box 27"/>
          <p:cNvSpPr txBox="1">
            <a:spLocks noChangeArrowheads="1"/>
          </p:cNvSpPr>
          <p:nvPr/>
        </p:nvSpPr>
        <p:spPr bwMode="auto">
          <a:xfrm>
            <a:off x="1720850" y="2441575"/>
            <a:ext cx="73501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latin typeface="Times New Roman" panose="02020603050405020304" pitchFamily="18" charset="0"/>
              </a:rPr>
              <a:t>T</a:t>
            </a:r>
            <a:r>
              <a:rPr lang="en-US" altLang="zh-CN" sz="2000" b="1" baseline="-25000">
                <a:latin typeface="Times New Roman" panose="02020603050405020304" pitchFamily="18" charset="0"/>
              </a:rPr>
              <a:t>2</a:t>
            </a:r>
            <a:endParaRPr lang="en-US" altLang="zh-CN" sz="1600" b="1">
              <a:latin typeface="Times New Roman" panose="02020603050405020304" pitchFamily="18" charset="0"/>
            </a:endParaRPr>
          </a:p>
        </p:txBody>
      </p:sp>
      <p:sp>
        <p:nvSpPr>
          <p:cNvPr id="77848" name="Text Box 28"/>
          <p:cNvSpPr txBox="1">
            <a:spLocks noChangeArrowheads="1"/>
          </p:cNvSpPr>
          <p:nvPr/>
        </p:nvSpPr>
        <p:spPr bwMode="auto">
          <a:xfrm>
            <a:off x="2374900" y="2981325"/>
            <a:ext cx="113347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2000" b="1">
                <a:latin typeface="Times New Roman" panose="02020603050405020304" pitchFamily="18" charset="0"/>
              </a:rPr>
              <a:t>T</a:t>
            </a:r>
            <a:r>
              <a:rPr lang="en-US" altLang="zh-CN" sz="2000" b="1" baseline="-25000">
                <a:latin typeface="Times New Roman" panose="02020603050405020304" pitchFamily="18" charset="0"/>
              </a:rPr>
              <a:t>3</a:t>
            </a:r>
            <a:endParaRPr lang="en-US" altLang="zh-CN" sz="1600" b="1">
              <a:latin typeface="Times New Roman" panose="02020603050405020304" pitchFamily="18" charset="0"/>
            </a:endParaRPr>
          </a:p>
        </p:txBody>
      </p:sp>
      <p:sp>
        <p:nvSpPr>
          <p:cNvPr id="77849" name="Text Box 29"/>
          <p:cNvSpPr txBox="1">
            <a:spLocks noChangeArrowheads="1"/>
          </p:cNvSpPr>
          <p:nvPr/>
        </p:nvSpPr>
        <p:spPr bwMode="auto">
          <a:xfrm>
            <a:off x="3435350" y="3441700"/>
            <a:ext cx="113506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1800" b="1">
                <a:latin typeface="Times New Roman" panose="02020603050405020304" pitchFamily="18" charset="0"/>
              </a:rPr>
              <a:t>T</a:t>
            </a:r>
            <a:r>
              <a:rPr lang="en-US" altLang="zh-CN" sz="1800" b="1" baseline="-25000">
                <a:latin typeface="Times New Roman" panose="02020603050405020304" pitchFamily="18" charset="0"/>
              </a:rPr>
              <a:t>4</a:t>
            </a:r>
            <a:endParaRPr lang="en-US" altLang="zh-CN" sz="1400" b="1">
              <a:latin typeface="Times New Roman" panose="02020603050405020304" pitchFamily="18" charset="0"/>
            </a:endParaRPr>
          </a:p>
          <a:p>
            <a:endParaRPr lang="en-US" altLang="zh-CN" sz="1400" b="1">
              <a:latin typeface="Times New Roman" panose="02020603050405020304" pitchFamily="18" charset="0"/>
            </a:endParaRPr>
          </a:p>
        </p:txBody>
      </p:sp>
      <p:sp>
        <p:nvSpPr>
          <p:cNvPr id="77850" name="Text Box 30"/>
          <p:cNvSpPr txBox="1">
            <a:spLocks noChangeArrowheads="1"/>
          </p:cNvSpPr>
          <p:nvPr/>
        </p:nvSpPr>
        <p:spPr bwMode="auto">
          <a:xfrm>
            <a:off x="4224338" y="4005263"/>
            <a:ext cx="1135062"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en-US" altLang="zh-CN" sz="1800" b="1">
                <a:latin typeface="Times New Roman" panose="02020603050405020304" pitchFamily="18" charset="0"/>
              </a:rPr>
              <a:t>T</a:t>
            </a:r>
            <a:r>
              <a:rPr lang="en-US" altLang="zh-CN" sz="1800" b="1" baseline="-25000">
                <a:latin typeface="Times New Roman" panose="02020603050405020304" pitchFamily="18" charset="0"/>
              </a:rPr>
              <a:t>5</a:t>
            </a:r>
            <a:endParaRPr lang="en-US" altLang="zh-CN" sz="1400" b="1">
              <a:latin typeface="Times New Roman" panose="02020603050405020304" pitchFamily="18" charset="0"/>
            </a:endParaRPr>
          </a:p>
        </p:txBody>
      </p:sp>
      <p:sp>
        <p:nvSpPr>
          <p:cNvPr id="87070" name="Text Box 31"/>
          <p:cNvSpPr txBox="1">
            <a:spLocks noChangeArrowheads="1"/>
          </p:cNvSpPr>
          <p:nvPr/>
        </p:nvSpPr>
        <p:spPr bwMode="auto">
          <a:xfrm>
            <a:off x="2012950" y="1903413"/>
            <a:ext cx="14224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0"/>
              </a:spcBef>
              <a:spcAft>
                <a:spcPct val="0"/>
              </a:spcAft>
              <a:defRPr sz="3200">
                <a:solidFill>
                  <a:schemeClr val="tx1"/>
                </a:solidFill>
                <a:latin typeface="Arial" charset="0"/>
                <a:ea typeface="宋体" charset="-122"/>
              </a:defRPr>
            </a:lvl6pPr>
            <a:lvl7pPr marL="2971800" indent="-228600" eaLnBrk="0" fontAlgn="base" hangingPunct="0">
              <a:spcBef>
                <a:spcPct val="0"/>
              </a:spcBef>
              <a:spcAft>
                <a:spcPct val="0"/>
              </a:spcAft>
              <a:defRPr sz="3200">
                <a:solidFill>
                  <a:schemeClr val="tx1"/>
                </a:solidFill>
                <a:latin typeface="Arial" charset="0"/>
                <a:ea typeface="宋体" charset="-122"/>
              </a:defRPr>
            </a:lvl7pPr>
            <a:lvl8pPr marL="3429000" indent="-228600" eaLnBrk="0" fontAlgn="base" hangingPunct="0">
              <a:spcBef>
                <a:spcPct val="0"/>
              </a:spcBef>
              <a:spcAft>
                <a:spcPct val="0"/>
              </a:spcAft>
              <a:defRPr sz="3200">
                <a:solidFill>
                  <a:schemeClr val="tx1"/>
                </a:solidFill>
                <a:latin typeface="Arial" charset="0"/>
                <a:ea typeface="宋体" charset="-122"/>
              </a:defRPr>
            </a:lvl8pPr>
            <a:lvl9pPr marL="3886200" indent="-228600" eaLnBrk="0" fontAlgn="base" hangingPunct="0">
              <a:spcBef>
                <a:spcPct val="0"/>
              </a:spcBef>
              <a:spcAft>
                <a:spcPct val="0"/>
              </a:spcAft>
              <a:defRPr sz="3200">
                <a:solidFill>
                  <a:schemeClr val="tx1"/>
                </a:solidFill>
                <a:latin typeface="Arial" charset="0"/>
                <a:ea typeface="宋体" charset="-122"/>
              </a:defRPr>
            </a:lvl9pPr>
          </a:lstStyle>
          <a:p>
            <a:pPr algn="just">
              <a:defRPr/>
            </a:pPr>
            <a:r>
              <a:rPr lang="zh-CN" altLang="en-US" sz="1600" b="1" smtClean="0">
                <a:solidFill>
                  <a:schemeClr val="accent6">
                    <a:lumMod val="75000"/>
                  </a:schemeClr>
                </a:solidFill>
                <a:latin typeface="微软雅黑" panose="020B0503020204020204" pitchFamily="34" charset="-122"/>
                <a:ea typeface="微软雅黑" panose="020B0503020204020204" pitchFamily="34" charset="-122"/>
              </a:rPr>
              <a:t>不要</a:t>
            </a:r>
            <a:r>
              <a:rPr lang="en-US" altLang="zh-CN" sz="1600" b="1" smtClean="0">
                <a:solidFill>
                  <a:schemeClr val="accent6">
                    <a:lumMod val="75000"/>
                  </a:schemeClr>
                </a:solidFill>
                <a:latin typeface="微软雅黑" panose="020B0503020204020204" pitchFamily="34" charset="-122"/>
                <a:ea typeface="微软雅黑" panose="020B0503020204020204" pitchFamily="34" charset="-122"/>
              </a:rPr>
              <a:t>REDO</a:t>
            </a:r>
            <a:endParaRPr lang="en-US" altLang="zh-CN" sz="1400" b="1" smtClean="0">
              <a:solidFill>
                <a:schemeClr val="accent6">
                  <a:lumMod val="75000"/>
                </a:schemeClr>
              </a:solidFill>
              <a:latin typeface="微软雅黑" panose="020B0503020204020204" pitchFamily="34" charset="-122"/>
              <a:ea typeface="微软雅黑" panose="020B0503020204020204" pitchFamily="34" charset="-122"/>
            </a:endParaRPr>
          </a:p>
        </p:txBody>
      </p:sp>
      <p:sp>
        <p:nvSpPr>
          <p:cNvPr id="77852" name="Text Box 32"/>
          <p:cNvSpPr txBox="1">
            <a:spLocks noChangeArrowheads="1"/>
          </p:cNvSpPr>
          <p:nvPr/>
        </p:nvSpPr>
        <p:spPr bwMode="auto">
          <a:xfrm>
            <a:off x="1557338" y="1903413"/>
            <a:ext cx="7572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r>
              <a:rPr lang="en-US" altLang="zh-CN" sz="2000" b="1">
                <a:latin typeface="Times New Roman" panose="02020603050405020304" pitchFamily="18" charset="0"/>
              </a:rPr>
              <a:t>T</a:t>
            </a:r>
            <a:r>
              <a:rPr lang="en-US" altLang="zh-CN" sz="2000" b="1" baseline="-25000">
                <a:latin typeface="Times New Roman" panose="02020603050405020304" pitchFamily="18" charset="0"/>
              </a:rPr>
              <a:t>1</a:t>
            </a:r>
            <a:endParaRPr lang="en-US" altLang="zh-CN" sz="1600" b="1">
              <a:latin typeface="Times New Roman" panose="02020603050405020304" pitchFamily="18" charset="0"/>
            </a:endParaRPr>
          </a:p>
        </p:txBody>
      </p:sp>
      <p:sp>
        <p:nvSpPr>
          <p:cNvPr id="87072" name="Freeform 33"/>
          <p:cNvSpPr>
            <a:spLocks/>
          </p:cNvSpPr>
          <p:nvPr/>
        </p:nvSpPr>
        <p:spPr bwMode="auto">
          <a:xfrm>
            <a:off x="1476375" y="2346325"/>
            <a:ext cx="735013" cy="46038"/>
          </a:xfrm>
          <a:custGeom>
            <a:avLst/>
            <a:gdLst>
              <a:gd name="T0" fmla="*/ 0 w 432"/>
              <a:gd name="T1" fmla="*/ 0 h 1"/>
              <a:gd name="T2" fmla="*/ 432 w 432"/>
              <a:gd name="T3" fmla="*/ 0 h 1"/>
              <a:gd name="T4" fmla="*/ 0 60000 65536"/>
              <a:gd name="T5" fmla="*/ 0 60000 65536"/>
            </a:gdLst>
            <a:ahLst/>
            <a:cxnLst>
              <a:cxn ang="T4">
                <a:pos x="T0" y="T1"/>
              </a:cxn>
              <a:cxn ang="T5">
                <a:pos x="T2" y="T3"/>
              </a:cxn>
            </a:cxnLst>
            <a:rect l="0" t="0" r="r" b="b"/>
            <a:pathLst>
              <a:path w="432" h="1">
                <a:moveTo>
                  <a:pt x="0" y="0"/>
                </a:moveTo>
                <a:lnTo>
                  <a:pt x="432" y="0"/>
                </a:lnTo>
              </a:path>
            </a:pathLst>
          </a:custGeom>
          <a:ln>
            <a:headEnd/>
            <a:tailEn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87074" name="Freeform 35"/>
          <p:cNvSpPr>
            <a:spLocks/>
          </p:cNvSpPr>
          <p:nvPr/>
        </p:nvSpPr>
        <p:spPr bwMode="auto">
          <a:xfrm>
            <a:off x="2211388" y="2208213"/>
            <a:ext cx="1587" cy="130175"/>
          </a:xfrm>
          <a:custGeom>
            <a:avLst/>
            <a:gdLst>
              <a:gd name="T0" fmla="*/ 0 w 4"/>
              <a:gd name="T1" fmla="*/ 0 h 105"/>
              <a:gd name="T2" fmla="*/ 0 w 4"/>
              <a:gd name="T3" fmla="*/ 22 h 105"/>
              <a:gd name="T4" fmla="*/ 0 60000 65536"/>
              <a:gd name="T5" fmla="*/ 0 60000 65536"/>
            </a:gdLst>
            <a:ahLst/>
            <a:cxnLst>
              <a:cxn ang="T4">
                <a:pos x="T0" y="T1"/>
              </a:cxn>
              <a:cxn ang="T5">
                <a:pos x="T2" y="T3"/>
              </a:cxn>
            </a:cxnLst>
            <a:rect l="0" t="0" r="r" b="b"/>
            <a:pathLst>
              <a:path w="4" h="105">
                <a:moveTo>
                  <a:pt x="4" y="0"/>
                </a:moveTo>
                <a:lnTo>
                  <a:pt x="0" y="105"/>
                </a:lnTo>
              </a:path>
            </a:pathLst>
          </a:cu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35" name="Freeform 35"/>
          <p:cNvSpPr>
            <a:spLocks/>
          </p:cNvSpPr>
          <p:nvPr/>
        </p:nvSpPr>
        <p:spPr bwMode="auto">
          <a:xfrm>
            <a:off x="1476375" y="2217738"/>
            <a:ext cx="1588" cy="128587"/>
          </a:xfrm>
          <a:custGeom>
            <a:avLst/>
            <a:gdLst>
              <a:gd name="T0" fmla="*/ 0 w 4"/>
              <a:gd name="T1" fmla="*/ 0 h 105"/>
              <a:gd name="T2" fmla="*/ 0 w 4"/>
              <a:gd name="T3" fmla="*/ 22 h 105"/>
              <a:gd name="T4" fmla="*/ 0 60000 65536"/>
              <a:gd name="T5" fmla="*/ 0 60000 65536"/>
            </a:gdLst>
            <a:ahLst/>
            <a:cxnLst>
              <a:cxn ang="T4">
                <a:pos x="T0" y="T1"/>
              </a:cxn>
              <a:cxn ang="T5">
                <a:pos x="T2" y="T3"/>
              </a:cxn>
            </a:cxnLst>
            <a:rect l="0" t="0" r="r" b="b"/>
            <a:pathLst>
              <a:path w="4" h="105">
                <a:moveTo>
                  <a:pt x="4" y="0"/>
                </a:moveTo>
                <a:lnTo>
                  <a:pt x="0" y="105"/>
                </a:lnTo>
              </a:path>
            </a:pathLst>
          </a:cu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eaLnBrk="1" hangingPunct="1">
              <a:defRPr/>
            </a:pPr>
            <a:endParaRPr lang="zh-CN" altLang="en-US"/>
          </a:p>
        </p:txBody>
      </p:sp>
      <p:sp>
        <p:nvSpPr>
          <p:cNvPr id="36" name="Freeform 9"/>
          <p:cNvSpPr>
            <a:spLocks/>
          </p:cNvSpPr>
          <p:nvPr/>
        </p:nvSpPr>
        <p:spPr bwMode="auto">
          <a:xfrm>
            <a:off x="1701800" y="2654300"/>
            <a:ext cx="1588" cy="192088"/>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eaLnBrk="1" hangingPunct="1">
              <a:defRPr/>
            </a:pPr>
            <a:endParaRPr lang="zh-CN" altLang="en-US"/>
          </a:p>
        </p:txBody>
      </p:sp>
      <p:cxnSp>
        <p:nvCxnSpPr>
          <p:cNvPr id="3" name="直接连接符 2"/>
          <p:cNvCxnSpPr/>
          <p:nvPr/>
        </p:nvCxnSpPr>
        <p:spPr>
          <a:xfrm>
            <a:off x="3435350" y="3876675"/>
            <a:ext cx="1760538"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利用检查点的恢复步骤</a:t>
            </a:r>
          </a:p>
        </p:txBody>
      </p:sp>
      <p:sp>
        <p:nvSpPr>
          <p:cNvPr id="73731" name="Rectangle 3"/>
          <p:cNvSpPr>
            <a:spLocks noGrp="1" noChangeArrowheads="1"/>
          </p:cNvSpPr>
          <p:nvPr>
            <p:ph sz="quarter" idx="10"/>
          </p:nvPr>
        </p:nvSpPr>
        <p:spPr>
          <a:xfrm>
            <a:off x="684213" y="769938"/>
            <a:ext cx="8135937" cy="3870325"/>
          </a:xfrm>
          <a:ln>
            <a:prstDash val="dash"/>
            <a:miter lim="800000"/>
            <a:headEnd/>
            <a:tailEnd/>
          </a:ln>
        </p:spPr>
        <p:txBody>
          <a:bodyPr lIns="71305" tIns="35652" rIns="71305" bIns="35652">
            <a:spAutoFit/>
          </a:bodyPr>
          <a:lstStyle/>
          <a:p>
            <a:pPr marL="457200" indent="-457200" defTabSz="713049" eaLnBrk="1" hangingPunct="1">
              <a:lnSpc>
                <a:spcPts val="2500"/>
              </a:lnSpc>
              <a:spcAft>
                <a:spcPts val="468"/>
              </a:spcAft>
              <a:buFont typeface="+mj-ea"/>
              <a:buAutoNum type="circleNumDbPlain"/>
              <a:defRPr/>
            </a:pPr>
            <a:r>
              <a:rPr lang="zh-CN" altLang="en-US" sz="1800" smtClean="0">
                <a:solidFill>
                  <a:schemeClr val="tx1">
                    <a:lumMod val="50000"/>
                    <a:lumOff val="50000"/>
                  </a:schemeClr>
                </a:solidFill>
              </a:rPr>
              <a:t>从</a:t>
            </a:r>
            <a:r>
              <a:rPr lang="zh-CN" altLang="en-US" sz="1800">
                <a:solidFill>
                  <a:schemeClr val="tx1">
                    <a:lumMod val="50000"/>
                    <a:lumOff val="50000"/>
                  </a:schemeClr>
                </a:solidFill>
              </a:rPr>
              <a:t>重新开始文件中找到最后一个检查点记录在日志文件中的地址，由该地址在日志文件中找到最后一个检查点记录</a:t>
            </a:r>
          </a:p>
          <a:p>
            <a:pPr marL="457200" indent="-457200" defTabSz="713049" eaLnBrk="1" hangingPunct="1">
              <a:lnSpc>
                <a:spcPts val="2500"/>
              </a:lnSpc>
              <a:spcAft>
                <a:spcPts val="468"/>
              </a:spcAft>
              <a:buFont typeface="+mj-ea"/>
              <a:buAutoNum type="circleNumDbPlain"/>
              <a:defRPr/>
            </a:pPr>
            <a:r>
              <a:rPr lang="zh-CN" altLang="en-US" sz="1800" smtClean="0">
                <a:solidFill>
                  <a:schemeClr val="tx1">
                    <a:lumMod val="50000"/>
                    <a:lumOff val="50000"/>
                  </a:schemeClr>
                </a:solidFill>
              </a:rPr>
              <a:t>由</a:t>
            </a:r>
            <a:r>
              <a:rPr lang="zh-CN" altLang="en-US" sz="1800">
                <a:solidFill>
                  <a:schemeClr val="tx1">
                    <a:lumMod val="50000"/>
                    <a:lumOff val="50000"/>
                  </a:schemeClr>
                </a:solidFill>
              </a:rPr>
              <a:t>该检查点记录得到检查点建立时刻所有正在执行的事务清单</a:t>
            </a:r>
            <a:r>
              <a:rPr lang="en-US" altLang="zh-CN" sz="1800">
                <a:solidFill>
                  <a:schemeClr val="tx1">
                    <a:lumMod val="50000"/>
                    <a:lumOff val="50000"/>
                  </a:schemeClr>
                </a:solidFill>
              </a:rPr>
              <a:t>ACTIVE-LIST</a:t>
            </a:r>
          </a:p>
          <a:p>
            <a:pPr marL="698500" lvl="1" indent="-342900" eaLnBrk="1" hangingPunct="1">
              <a:lnSpc>
                <a:spcPts val="2500"/>
              </a:lnSpc>
              <a:buFont typeface="+mj-lt"/>
              <a:buAutoNum type="alphaLcParenR"/>
              <a:defRPr/>
            </a:pPr>
            <a:r>
              <a:rPr lang="zh-CN" altLang="en-US" sz="1600">
                <a:latin typeface="华文楷体" panose="02010600040101010101" pitchFamily="2" charset="-122"/>
                <a:ea typeface="华文楷体" panose="02010600040101010101" pitchFamily="2" charset="-122"/>
              </a:rPr>
              <a:t>建立两个事务</a:t>
            </a:r>
            <a:r>
              <a:rPr lang="zh-CN" altLang="en-US" sz="1600" smtClean="0">
                <a:latin typeface="华文楷体" panose="02010600040101010101" pitchFamily="2" charset="-122"/>
                <a:ea typeface="华文楷体" panose="02010600040101010101" pitchFamily="2" charset="-122"/>
              </a:rPr>
              <a:t>队列：</a:t>
            </a:r>
            <a:r>
              <a:rPr lang="en-US" altLang="zh-CN" sz="1600" smtClean="0"/>
              <a:t>UNDO-LIST</a:t>
            </a:r>
            <a:r>
              <a:rPr lang="zh-CN" altLang="en-US" sz="1600" smtClean="0"/>
              <a:t>、</a:t>
            </a:r>
            <a:r>
              <a:rPr lang="en-US" altLang="zh-CN" sz="1600" smtClean="0"/>
              <a:t>REDO-LIST </a:t>
            </a:r>
            <a:endParaRPr lang="en-US" altLang="zh-CN" sz="1600"/>
          </a:p>
          <a:p>
            <a:pPr marL="698500" lvl="1" indent="-342900" eaLnBrk="1" hangingPunct="1">
              <a:lnSpc>
                <a:spcPts val="2500"/>
              </a:lnSpc>
              <a:buFont typeface="+mj-ea"/>
              <a:buAutoNum type="alphaLcParenR"/>
              <a:defRPr/>
            </a:pPr>
            <a:r>
              <a:rPr lang="zh-CN" altLang="en-US" sz="1600">
                <a:latin typeface="华文楷体" panose="02010600040101010101" pitchFamily="2" charset="-122"/>
                <a:ea typeface="华文楷体" panose="02010600040101010101" pitchFamily="2" charset="-122"/>
              </a:rPr>
              <a:t>把</a:t>
            </a:r>
            <a:r>
              <a:rPr lang="en-US" altLang="zh-CN" sz="1600">
                <a:latin typeface="华文楷体" panose="02010600040101010101" pitchFamily="2" charset="-122"/>
                <a:ea typeface="华文楷体" panose="02010600040101010101" pitchFamily="2" charset="-122"/>
              </a:rPr>
              <a:t>ACTIVE-LIST</a:t>
            </a:r>
            <a:r>
              <a:rPr lang="zh-CN" altLang="en-US" sz="1600">
                <a:latin typeface="华文楷体" panose="02010600040101010101" pitchFamily="2" charset="-122"/>
                <a:ea typeface="华文楷体" panose="02010600040101010101" pitchFamily="2" charset="-122"/>
              </a:rPr>
              <a:t>暂时放入</a:t>
            </a:r>
            <a:r>
              <a:rPr lang="en-US" altLang="zh-CN" sz="1600">
                <a:latin typeface="华文楷体" panose="02010600040101010101" pitchFamily="2" charset="-122"/>
                <a:ea typeface="华文楷体" panose="02010600040101010101" pitchFamily="2" charset="-122"/>
              </a:rPr>
              <a:t>UNDO-LIST</a:t>
            </a:r>
            <a:r>
              <a:rPr lang="zh-CN" altLang="en-US" sz="1600">
                <a:latin typeface="华文楷体" panose="02010600040101010101" pitchFamily="2" charset="-122"/>
                <a:ea typeface="华文楷体" panose="02010600040101010101" pitchFamily="2" charset="-122"/>
              </a:rPr>
              <a:t>队列，</a:t>
            </a:r>
            <a:r>
              <a:rPr lang="en-US" altLang="zh-CN" sz="1600">
                <a:latin typeface="华文楷体" panose="02010600040101010101" pitchFamily="2" charset="-122"/>
                <a:ea typeface="华文楷体" panose="02010600040101010101" pitchFamily="2" charset="-122"/>
              </a:rPr>
              <a:t>REDO</a:t>
            </a:r>
            <a:r>
              <a:rPr lang="zh-CN" altLang="en-US" sz="1600">
                <a:latin typeface="华文楷体" panose="02010600040101010101" pitchFamily="2" charset="-122"/>
                <a:ea typeface="华文楷体" panose="02010600040101010101" pitchFamily="2" charset="-122"/>
              </a:rPr>
              <a:t>队列暂为空。</a:t>
            </a:r>
          </a:p>
          <a:p>
            <a:pPr marL="457200" indent="-457200" defTabSz="713049" eaLnBrk="1" hangingPunct="1">
              <a:lnSpc>
                <a:spcPts val="2500"/>
              </a:lnSpc>
              <a:spcAft>
                <a:spcPts val="468"/>
              </a:spcAft>
              <a:buFont typeface="+mj-ea"/>
              <a:buAutoNum type="circleNumDbPlain" startAt="3"/>
              <a:defRPr/>
            </a:pPr>
            <a:r>
              <a:rPr lang="zh-CN" altLang="en-US" sz="1800">
                <a:solidFill>
                  <a:schemeClr val="tx1">
                    <a:lumMod val="50000"/>
                    <a:lumOff val="50000"/>
                  </a:schemeClr>
                </a:solidFill>
              </a:rPr>
              <a:t>从检查点开始正向扫描日志文件，直到日志文件结束</a:t>
            </a:r>
          </a:p>
          <a:p>
            <a:pPr marL="698500" lvl="1" indent="-342900" eaLnBrk="1" hangingPunct="1">
              <a:lnSpc>
                <a:spcPts val="2500"/>
              </a:lnSpc>
              <a:buFont typeface="+mj-lt"/>
              <a:buAutoNum type="alphaLcParenR"/>
              <a:defRPr/>
            </a:pPr>
            <a:r>
              <a:rPr lang="zh-CN" altLang="en-US" sz="1600">
                <a:latin typeface="华文楷体" panose="02010600040101010101" pitchFamily="2" charset="-122"/>
                <a:ea typeface="华文楷体" panose="02010600040101010101" pitchFamily="2" charset="-122"/>
              </a:rPr>
              <a:t>如有新开始的事务</a:t>
            </a:r>
            <a:r>
              <a:rPr lang="en-US" altLang="zh-CN" sz="1600">
                <a:latin typeface="华文楷体" panose="02010600040101010101" pitchFamily="2" charset="-122"/>
                <a:ea typeface="华文楷体" panose="02010600040101010101" pitchFamily="2" charset="-122"/>
              </a:rPr>
              <a:t>Ti</a:t>
            </a:r>
            <a:r>
              <a:rPr lang="zh-CN" altLang="en-US" sz="1600">
                <a:latin typeface="华文楷体" panose="02010600040101010101" pitchFamily="2" charset="-122"/>
                <a:ea typeface="华文楷体" panose="02010600040101010101" pitchFamily="2" charset="-122"/>
              </a:rPr>
              <a:t>，把</a:t>
            </a:r>
            <a:r>
              <a:rPr lang="en-US" altLang="zh-CN" sz="1600">
                <a:latin typeface="华文楷体" panose="02010600040101010101" pitchFamily="2" charset="-122"/>
                <a:ea typeface="华文楷体" panose="02010600040101010101" pitchFamily="2" charset="-122"/>
              </a:rPr>
              <a:t>Ti</a:t>
            </a:r>
            <a:r>
              <a:rPr lang="zh-CN" altLang="en-US" sz="1600">
                <a:latin typeface="华文楷体" panose="02010600040101010101" pitchFamily="2" charset="-122"/>
                <a:ea typeface="华文楷体" panose="02010600040101010101" pitchFamily="2" charset="-122"/>
              </a:rPr>
              <a:t>暂时放入</a:t>
            </a:r>
            <a:r>
              <a:rPr lang="en-US" altLang="zh-CN" sz="1600">
                <a:latin typeface="华文楷体" panose="02010600040101010101" pitchFamily="2" charset="-122"/>
                <a:ea typeface="华文楷体" panose="02010600040101010101" pitchFamily="2" charset="-122"/>
              </a:rPr>
              <a:t>UNDO-LIST</a:t>
            </a:r>
            <a:r>
              <a:rPr lang="zh-CN" altLang="en-US" sz="1600">
                <a:latin typeface="华文楷体" panose="02010600040101010101" pitchFamily="2" charset="-122"/>
                <a:ea typeface="华文楷体" panose="02010600040101010101" pitchFamily="2" charset="-122"/>
              </a:rPr>
              <a:t>队列</a:t>
            </a:r>
          </a:p>
          <a:p>
            <a:pPr marL="698500" lvl="1" indent="-342900" eaLnBrk="1" hangingPunct="1">
              <a:lnSpc>
                <a:spcPts val="2500"/>
              </a:lnSpc>
              <a:buFont typeface="+mj-lt"/>
              <a:buAutoNum type="alphaLcParenR"/>
              <a:defRPr/>
            </a:pPr>
            <a:r>
              <a:rPr lang="zh-CN" altLang="en-US" sz="1600">
                <a:latin typeface="华文楷体" panose="02010600040101010101" pitchFamily="2" charset="-122"/>
                <a:ea typeface="华文楷体" panose="02010600040101010101" pitchFamily="2" charset="-122"/>
              </a:rPr>
              <a:t>如有提交的事务</a:t>
            </a:r>
            <a:r>
              <a:rPr lang="en-US" altLang="zh-CN" sz="1600">
                <a:latin typeface="华文楷体" panose="02010600040101010101" pitchFamily="2" charset="-122"/>
                <a:ea typeface="华文楷体" panose="02010600040101010101" pitchFamily="2" charset="-122"/>
              </a:rPr>
              <a:t>Tj</a:t>
            </a:r>
            <a:r>
              <a:rPr lang="zh-CN" altLang="en-US" sz="1600">
                <a:latin typeface="华文楷体" panose="02010600040101010101" pitchFamily="2" charset="-122"/>
                <a:ea typeface="华文楷体" panose="02010600040101010101" pitchFamily="2" charset="-122"/>
              </a:rPr>
              <a:t>，把</a:t>
            </a:r>
            <a:r>
              <a:rPr lang="en-US" altLang="zh-CN" sz="1600">
                <a:latin typeface="华文楷体" panose="02010600040101010101" pitchFamily="2" charset="-122"/>
                <a:ea typeface="华文楷体" panose="02010600040101010101" pitchFamily="2" charset="-122"/>
              </a:rPr>
              <a:t>Tj</a:t>
            </a:r>
            <a:r>
              <a:rPr lang="zh-CN" altLang="en-US" sz="1600">
                <a:latin typeface="华文楷体" panose="02010600040101010101" pitchFamily="2" charset="-122"/>
                <a:ea typeface="华文楷体" panose="02010600040101010101" pitchFamily="2" charset="-122"/>
              </a:rPr>
              <a:t>从</a:t>
            </a:r>
            <a:r>
              <a:rPr lang="en-US" altLang="zh-CN" sz="1600">
                <a:latin typeface="华文楷体" panose="02010600040101010101" pitchFamily="2" charset="-122"/>
                <a:ea typeface="华文楷体" panose="02010600040101010101" pitchFamily="2" charset="-122"/>
              </a:rPr>
              <a:t>UNDO-LIST</a:t>
            </a:r>
            <a:r>
              <a:rPr lang="zh-CN" altLang="en-US" sz="1600">
                <a:latin typeface="华文楷体" panose="02010600040101010101" pitchFamily="2" charset="-122"/>
                <a:ea typeface="华文楷体" panose="02010600040101010101" pitchFamily="2" charset="-122"/>
              </a:rPr>
              <a:t>队列移到</a:t>
            </a:r>
            <a:r>
              <a:rPr lang="en-US" altLang="zh-CN" sz="1600">
                <a:latin typeface="华文楷体" panose="02010600040101010101" pitchFamily="2" charset="-122"/>
                <a:ea typeface="华文楷体" panose="02010600040101010101" pitchFamily="2" charset="-122"/>
              </a:rPr>
              <a:t>REDO-LIST</a:t>
            </a:r>
            <a:r>
              <a:rPr lang="zh-CN" altLang="en-US" sz="1600">
                <a:latin typeface="华文楷体" panose="02010600040101010101" pitchFamily="2" charset="-122"/>
                <a:ea typeface="华文楷体" panose="02010600040101010101" pitchFamily="2" charset="-122"/>
              </a:rPr>
              <a:t>队列</a:t>
            </a:r>
          </a:p>
          <a:p>
            <a:pPr marL="457200" indent="-457200" defTabSz="713049" eaLnBrk="1" hangingPunct="1">
              <a:lnSpc>
                <a:spcPts val="2500"/>
              </a:lnSpc>
              <a:spcAft>
                <a:spcPts val="468"/>
              </a:spcAft>
              <a:buFont typeface="+mj-ea"/>
              <a:buAutoNum type="circleNumDbPlain" startAt="3"/>
              <a:defRPr/>
            </a:pPr>
            <a:r>
              <a:rPr lang="zh-CN" altLang="en-US" sz="1800">
                <a:solidFill>
                  <a:schemeClr val="tx1">
                    <a:lumMod val="50000"/>
                    <a:lumOff val="50000"/>
                  </a:schemeClr>
                </a:solidFill>
              </a:rPr>
              <a:t>对</a:t>
            </a:r>
            <a:r>
              <a:rPr lang="en-US" altLang="zh-CN" sz="1800">
                <a:solidFill>
                  <a:schemeClr val="tx1">
                    <a:lumMod val="50000"/>
                    <a:lumOff val="50000"/>
                  </a:schemeClr>
                </a:solidFill>
              </a:rPr>
              <a:t>UNDO-LIST</a:t>
            </a:r>
            <a:r>
              <a:rPr lang="zh-CN" altLang="en-US" sz="1800">
                <a:solidFill>
                  <a:schemeClr val="tx1">
                    <a:lumMod val="50000"/>
                    <a:lumOff val="50000"/>
                  </a:schemeClr>
                </a:solidFill>
              </a:rPr>
              <a:t>中的每个事务执行</a:t>
            </a:r>
            <a:r>
              <a:rPr lang="en-US" altLang="zh-CN" sz="1800">
                <a:solidFill>
                  <a:schemeClr val="tx1">
                    <a:lumMod val="50000"/>
                    <a:lumOff val="50000"/>
                  </a:schemeClr>
                </a:solidFill>
              </a:rPr>
              <a:t>UNDO</a:t>
            </a:r>
            <a:r>
              <a:rPr lang="zh-CN" altLang="en-US" sz="1800">
                <a:solidFill>
                  <a:schemeClr val="tx1">
                    <a:lumMod val="50000"/>
                    <a:lumOff val="50000"/>
                  </a:schemeClr>
                </a:solidFill>
              </a:rPr>
              <a:t>操作</a:t>
            </a:r>
            <a:r>
              <a:rPr lang="en-US" altLang="zh-CN" sz="1800">
                <a:solidFill>
                  <a:schemeClr val="tx1">
                    <a:lumMod val="50000"/>
                    <a:lumOff val="50000"/>
                  </a:schemeClr>
                </a:solidFill>
              </a:rPr>
              <a:t>, </a:t>
            </a:r>
            <a:r>
              <a:rPr lang="zh-CN" altLang="en-US" sz="1800">
                <a:solidFill>
                  <a:schemeClr val="tx1">
                    <a:lumMod val="50000"/>
                    <a:lumOff val="50000"/>
                  </a:schemeClr>
                </a:solidFill>
              </a:rPr>
              <a:t>对</a:t>
            </a:r>
            <a:r>
              <a:rPr lang="en-US" altLang="zh-CN" sz="1800">
                <a:solidFill>
                  <a:schemeClr val="tx1">
                    <a:lumMod val="50000"/>
                    <a:lumOff val="50000"/>
                  </a:schemeClr>
                </a:solidFill>
              </a:rPr>
              <a:t>REDO-LIST</a:t>
            </a:r>
            <a:r>
              <a:rPr lang="zh-CN" altLang="en-US" sz="1800">
                <a:solidFill>
                  <a:schemeClr val="tx1">
                    <a:lumMod val="50000"/>
                    <a:lumOff val="50000"/>
                  </a:schemeClr>
                </a:solidFill>
              </a:rPr>
              <a:t>中的每个事务执行</a:t>
            </a:r>
            <a:r>
              <a:rPr lang="en-US" altLang="zh-CN" sz="1800">
                <a:solidFill>
                  <a:schemeClr val="tx1">
                    <a:lumMod val="50000"/>
                    <a:lumOff val="50000"/>
                  </a:schemeClr>
                </a:solidFill>
              </a:rPr>
              <a:t>REDO</a:t>
            </a:r>
            <a:r>
              <a:rPr lang="zh-CN" altLang="en-US" sz="1800" smtClean="0">
                <a:solidFill>
                  <a:schemeClr val="tx1">
                    <a:lumMod val="50000"/>
                    <a:lumOff val="50000"/>
                  </a:schemeClr>
                </a:solidFill>
              </a:rPr>
              <a:t>操作</a:t>
            </a:r>
            <a:endParaRPr lang="zh-CN" altLang="en-US" sz="180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56100" y="631825"/>
            <a:ext cx="4787900" cy="4608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9875"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数据库镜像</a:t>
            </a:r>
          </a:p>
        </p:txBody>
      </p:sp>
      <p:sp>
        <p:nvSpPr>
          <p:cNvPr id="76803" name="Rectangle 3"/>
          <p:cNvSpPr>
            <a:spLocks noGrp="1" noChangeArrowheads="1"/>
          </p:cNvSpPr>
          <p:nvPr>
            <p:ph sz="quarter" idx="10"/>
          </p:nvPr>
        </p:nvSpPr>
        <p:spPr>
          <a:xfrm>
            <a:off x="684213" y="769938"/>
            <a:ext cx="3600450" cy="2965450"/>
          </a:xfrm>
          <a:ln>
            <a:prstDash val="dash"/>
            <a:miter lim="800000"/>
            <a:headEnd/>
            <a:tailEnd/>
          </a:ln>
        </p:spPr>
        <p:txBody>
          <a:bodyPr wrap="square" lIns="71305" tIns="35652" rIns="71305" bIns="35652">
            <a:spAutoFit/>
          </a:bodyPr>
          <a:lstStyle/>
          <a:p>
            <a:pPr eaLnBrk="1" hangingPunct="1">
              <a:lnSpc>
                <a:spcPct val="150000"/>
              </a:lnSpc>
              <a:defRPr/>
            </a:pPr>
            <a:r>
              <a:rPr lang="en-US" altLang="zh-CN" smtClean="0">
                <a:solidFill>
                  <a:schemeClr val="tx1">
                    <a:lumMod val="50000"/>
                    <a:lumOff val="50000"/>
                  </a:schemeClr>
                </a:solidFill>
              </a:rPr>
              <a:t>DBMS</a:t>
            </a:r>
            <a:r>
              <a:rPr lang="zh-CN" altLang="en-US">
                <a:solidFill>
                  <a:schemeClr val="tx1">
                    <a:lumMod val="50000"/>
                    <a:lumOff val="50000"/>
                  </a:schemeClr>
                </a:solidFill>
              </a:rPr>
              <a:t>自动把整个数据库或其中的关键数据复制到另一个磁盘上</a:t>
            </a:r>
          </a:p>
          <a:p>
            <a:pPr eaLnBrk="1" hangingPunct="1">
              <a:lnSpc>
                <a:spcPct val="150000"/>
              </a:lnSpc>
              <a:defRPr/>
            </a:pPr>
            <a:r>
              <a:rPr lang="en-US" altLang="zh-CN">
                <a:solidFill>
                  <a:schemeClr val="tx1">
                    <a:lumMod val="50000"/>
                    <a:lumOff val="50000"/>
                  </a:schemeClr>
                </a:solidFill>
              </a:rPr>
              <a:t>DBMS</a:t>
            </a:r>
            <a:r>
              <a:rPr lang="zh-CN" altLang="en-US">
                <a:solidFill>
                  <a:schemeClr val="tx1">
                    <a:lumMod val="50000"/>
                    <a:lumOff val="50000"/>
                  </a:schemeClr>
                </a:solidFill>
              </a:rPr>
              <a:t>自动保证镜像数据与主数据的一致性</a:t>
            </a:r>
            <a:endParaRPr lang="en-US" altLang="zh-CN">
              <a:solidFill>
                <a:schemeClr val="tx1">
                  <a:lumMod val="50000"/>
                  <a:lumOff val="50000"/>
                </a:schemeClr>
              </a:solidFill>
            </a:endParaRPr>
          </a:p>
          <a:p>
            <a:pPr marL="285750" indent="-285750" defTabSz="713049" eaLnBrk="1" hangingPunct="1">
              <a:lnSpc>
                <a:spcPct val="150000"/>
              </a:lnSpc>
              <a:spcAft>
                <a:spcPts val="468"/>
              </a:spcAft>
              <a:defRPr/>
            </a:pPr>
            <a:endParaRPr lang="en-US" altLang="zh-CN">
              <a:solidFill>
                <a:schemeClr val="tx1">
                  <a:lumMod val="50000"/>
                  <a:lumOff val="50000"/>
                </a:schemeClr>
              </a:solidFill>
            </a:endParaRP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719931"/>
            <a:ext cx="4733925" cy="44418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数据库镜像的用途</a:t>
            </a:r>
          </a:p>
        </p:txBody>
      </p:sp>
      <p:sp>
        <p:nvSpPr>
          <p:cNvPr id="77827"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出现介质故障时</a:t>
            </a:r>
          </a:p>
          <a:p>
            <a:pPr lvl="1" eaLnBrk="1" hangingPunct="1">
              <a:lnSpc>
                <a:spcPts val="2500"/>
              </a:lnSpc>
              <a:defRPr/>
            </a:pPr>
            <a:r>
              <a:rPr lang="en-US" altLang="zh-CN">
                <a:latin typeface="华文楷体" panose="02010600040101010101" pitchFamily="2" charset="-122"/>
                <a:ea typeface="华文楷体" panose="02010600040101010101" pitchFamily="2" charset="-122"/>
              </a:rPr>
              <a:t>DBMS</a:t>
            </a:r>
            <a:r>
              <a:rPr lang="zh-CN" altLang="en-US">
                <a:latin typeface="华文楷体" panose="02010600040101010101" pitchFamily="2" charset="-122"/>
                <a:ea typeface="华文楷体" panose="02010600040101010101" pitchFamily="2" charset="-122"/>
              </a:rPr>
              <a:t>自动利用镜像磁盘数据进行数据库的恢复，不需要关闭系统和重装数据库</a:t>
            </a:r>
            <a:r>
              <a:rPr lang="zh-CN" altLang="en-US" smtClean="0">
                <a:latin typeface="华文楷体" panose="02010600040101010101" pitchFamily="2" charset="-122"/>
                <a:ea typeface="华文楷体" panose="02010600040101010101" pitchFamily="2" charset="-122"/>
              </a:rPr>
              <a:t>副本</a:t>
            </a:r>
            <a:endParaRPr lang="en-US" altLang="zh-CN">
              <a:latin typeface="华文楷体" panose="02010600040101010101" pitchFamily="2" charset="-122"/>
              <a:ea typeface="华文楷体" panose="02010600040101010101" pitchFamily="2" charset="-122"/>
            </a:endParaRPr>
          </a:p>
          <a:p>
            <a:pPr marL="285750" indent="-285750" defTabSz="713049" eaLnBrk="1" hangingPunct="1">
              <a:lnSpc>
                <a:spcPts val="2500"/>
              </a:lnSpc>
              <a:spcAft>
                <a:spcPts val="468"/>
              </a:spcAft>
              <a:defRPr/>
            </a:pPr>
            <a:r>
              <a:rPr lang="zh-CN" altLang="en-US">
                <a:solidFill>
                  <a:schemeClr val="tx1">
                    <a:lumMod val="50000"/>
                    <a:lumOff val="50000"/>
                  </a:schemeClr>
                </a:solidFill>
              </a:rPr>
              <a:t>没有出现故障时</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可用于</a:t>
            </a:r>
            <a:r>
              <a:rPr lang="zh-CN" altLang="en-US" smtClean="0">
                <a:latin typeface="华文楷体" panose="02010600040101010101" pitchFamily="2" charset="-122"/>
                <a:ea typeface="华文楷体" panose="02010600040101010101" pitchFamily="2" charset="-122"/>
              </a:rPr>
              <a:t>并发操作</a:t>
            </a:r>
            <a:endParaRPr lang="en-US" altLang="zh-CN">
              <a:latin typeface="华文楷体" panose="02010600040101010101" pitchFamily="2" charset="-122"/>
              <a:ea typeface="华文楷体" panose="02010600040101010101" pitchFamily="2" charset="-122"/>
            </a:endParaRPr>
          </a:p>
          <a:p>
            <a:pPr lvl="1" eaLnBrk="1" hangingPunct="1">
              <a:lnSpc>
                <a:spcPts val="2500"/>
              </a:lnSpc>
              <a:defRPr/>
            </a:pPr>
            <a:r>
              <a:rPr lang="zh-CN" altLang="en-US">
                <a:latin typeface="华文楷体" panose="02010600040101010101" pitchFamily="2" charset="-122"/>
                <a:ea typeface="华文楷体" panose="02010600040101010101" pitchFamily="2" charset="-122"/>
              </a:rPr>
              <a:t>一个用户对数据加排他锁修改数据</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其他用户可以读镜像数据库上的数据</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a:spLocks noChangeArrowheads="1"/>
          </p:cNvSpPr>
          <p:nvPr/>
        </p:nvSpPr>
        <p:spPr bwMode="auto">
          <a:xfrm>
            <a:off x="5065713" y="1954213"/>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数据库恢复技术</a:t>
            </a:r>
          </a:p>
        </p:txBody>
      </p:sp>
      <p:sp>
        <p:nvSpPr>
          <p:cNvPr id="81923" name="矩形 23"/>
          <p:cNvSpPr>
            <a:spLocks noChangeArrowheads="1"/>
          </p:cNvSpPr>
          <p:nvPr/>
        </p:nvSpPr>
        <p:spPr bwMode="auto">
          <a:xfrm>
            <a:off x="5081588" y="2741613"/>
            <a:ext cx="2222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提升恢复效率的技术</a:t>
            </a:r>
          </a:p>
        </p:txBody>
      </p:sp>
      <p:sp>
        <p:nvSpPr>
          <p:cNvPr id="81924" name="矩形 32"/>
          <p:cNvSpPr>
            <a:spLocks noChangeArrowheads="1"/>
          </p:cNvSpPr>
          <p:nvPr/>
        </p:nvSpPr>
        <p:spPr bwMode="auto">
          <a:xfrm>
            <a:off x="5065713" y="3517900"/>
            <a:ext cx="2232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rgbClr val="FF0000"/>
                </a:solidFill>
                <a:latin typeface="微软雅黑" panose="020B0503020204020204" pitchFamily="34" charset="-122"/>
                <a:ea typeface="微软雅黑" panose="020B0503020204020204" pitchFamily="34" charset="-122"/>
              </a:rPr>
              <a:t>ORACLE</a:t>
            </a:r>
            <a:r>
              <a:rPr lang="zh-CN" altLang="en-US" sz="1800" b="1">
                <a:solidFill>
                  <a:srgbClr val="FF0000"/>
                </a:solidFill>
                <a:latin typeface="微软雅黑" panose="020B0503020204020204" pitchFamily="34" charset="-122"/>
                <a:ea typeface="微软雅黑" panose="020B0503020204020204" pitchFamily="34" charset="-122"/>
              </a:rPr>
              <a:t>备份与恢复</a:t>
            </a:r>
          </a:p>
        </p:txBody>
      </p:sp>
      <p:sp>
        <p:nvSpPr>
          <p:cNvPr id="81925" name="矩形 19"/>
          <p:cNvSpPr>
            <a:spLocks noChangeArrowheads="1"/>
          </p:cNvSpPr>
          <p:nvPr/>
        </p:nvSpPr>
        <p:spPr bwMode="auto">
          <a:xfrm>
            <a:off x="5081588" y="4252913"/>
            <a:ext cx="606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小结</a:t>
            </a:r>
          </a:p>
        </p:txBody>
      </p:sp>
      <p:sp>
        <p:nvSpPr>
          <p:cNvPr id="81926" name="矩形 1"/>
          <p:cNvSpPr>
            <a:spLocks noChangeArrowheads="1"/>
          </p:cNvSpPr>
          <p:nvPr/>
        </p:nvSpPr>
        <p:spPr bwMode="auto">
          <a:xfrm>
            <a:off x="5059363" y="1250950"/>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恢复的主要概念</a:t>
            </a:r>
          </a:p>
        </p:txBody>
      </p:sp>
      <p:cxnSp>
        <p:nvCxnSpPr>
          <p:cNvPr id="45" name="直接连接符 44"/>
          <p:cNvCxnSpPr/>
          <p:nvPr/>
        </p:nvCxnSpPr>
        <p:spPr>
          <a:xfrm>
            <a:off x="4999038" y="16129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9038" y="23701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31273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1930" name="文本框 41"/>
          <p:cNvSpPr txBox="1">
            <a:spLocks noChangeArrowheads="1"/>
          </p:cNvSpPr>
          <p:nvPr/>
        </p:nvSpPr>
        <p:spPr bwMode="auto">
          <a:xfrm>
            <a:off x="4506913" y="1035050"/>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81931" name="文本框 44"/>
          <p:cNvSpPr txBox="1">
            <a:spLocks noChangeArrowheads="1"/>
          </p:cNvSpPr>
          <p:nvPr/>
        </p:nvSpPr>
        <p:spPr bwMode="auto">
          <a:xfrm>
            <a:off x="4506913" y="17795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81932" name="文本框 46"/>
          <p:cNvSpPr txBox="1">
            <a:spLocks noChangeArrowheads="1"/>
          </p:cNvSpPr>
          <p:nvPr/>
        </p:nvSpPr>
        <p:spPr bwMode="auto">
          <a:xfrm>
            <a:off x="4506913" y="25225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2" name="直接连接符 51"/>
          <p:cNvCxnSpPr/>
          <p:nvPr/>
        </p:nvCxnSpPr>
        <p:spPr>
          <a:xfrm>
            <a:off x="4999038" y="38862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46434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1935" name="文本框 57"/>
          <p:cNvSpPr txBox="1">
            <a:spLocks noChangeArrowheads="1"/>
          </p:cNvSpPr>
          <p:nvPr/>
        </p:nvSpPr>
        <p:spPr bwMode="auto">
          <a:xfrm>
            <a:off x="4506913" y="326548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81936" name="文本框 58"/>
          <p:cNvSpPr txBox="1">
            <a:spLocks noChangeArrowheads="1"/>
          </p:cNvSpPr>
          <p:nvPr/>
        </p:nvSpPr>
        <p:spPr bwMode="auto">
          <a:xfrm>
            <a:off x="4506913" y="40100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3"/>
          <p:cNvSpPr txBox="1">
            <a:spLocks noChangeArrowheads="1"/>
          </p:cNvSpPr>
          <p:nvPr/>
        </p:nvSpPr>
        <p:spPr bwMode="auto">
          <a:xfrm>
            <a:off x="3584575" y="1898650"/>
            <a:ext cx="33639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666666"/>
                </a:solidFill>
                <a:latin typeface="微软雅黑" panose="020B0503020204020204" pitchFamily="34" charset="-122"/>
                <a:ea typeface="微软雅黑" panose="020B0503020204020204" pitchFamily="34" charset="-122"/>
              </a:rPr>
              <a:t>ORACLE</a:t>
            </a:r>
            <a:r>
              <a:rPr lang="zh-CN" altLang="en-US" sz="2800" b="1">
                <a:solidFill>
                  <a:srgbClr val="666666"/>
                </a:solidFill>
                <a:latin typeface="微软雅黑" panose="020B0503020204020204" pitchFamily="34" charset="-122"/>
                <a:ea typeface="微软雅黑" panose="020B0503020204020204" pitchFamily="34" charset="-122"/>
              </a:rPr>
              <a:t>备份与恢复</a:t>
            </a:r>
          </a:p>
        </p:txBody>
      </p:sp>
      <p:sp>
        <p:nvSpPr>
          <p:cNvPr id="8" name="矩形 48"/>
          <p:cNvSpPr>
            <a:spLocks noChangeArrowheads="1"/>
          </p:cNvSpPr>
          <p:nvPr/>
        </p:nvSpPr>
        <p:spPr bwMode="auto">
          <a:xfrm>
            <a:off x="4017963" y="2557463"/>
            <a:ext cx="3036887"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67393" indent="-267393" eaLnBrk="1" hangingPunct="1">
              <a:lnSpc>
                <a:spcPct val="120000"/>
              </a:lnSpc>
              <a:spcBef>
                <a:spcPts val="468"/>
              </a:spcBef>
              <a:buFont typeface="Arial" panose="020B0604020202020204" pitchFamily="34" charset="0"/>
              <a:buChar char="•"/>
              <a:defRPr/>
            </a:pPr>
            <a:r>
              <a:rPr lang="en-US" altLang="zh-CN" sz="1800">
                <a:solidFill>
                  <a:schemeClr val="bg1">
                    <a:lumMod val="50000"/>
                  </a:schemeClr>
                </a:solidFill>
                <a:latin typeface="微软雅黑" pitchFamily="34" charset="-122"/>
                <a:ea typeface="微软雅黑" pitchFamily="34" charset="-122"/>
              </a:rPr>
              <a:t>Oracle</a:t>
            </a:r>
            <a:r>
              <a:rPr lang="zh-CN" altLang="en-US" sz="1800">
                <a:solidFill>
                  <a:schemeClr val="bg1">
                    <a:lumMod val="50000"/>
                  </a:schemeClr>
                </a:solidFill>
                <a:latin typeface="微软雅黑" pitchFamily="34" charset="-122"/>
                <a:ea typeface="微软雅黑" pitchFamily="34" charset="-122"/>
              </a:rPr>
              <a:t>的备份方式</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脱机备份与恢复</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联机备份与恢复</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逻辑备份与恢复</a:t>
            </a:r>
            <a:endParaRPr lang="en-US" altLang="zh-CN" sz="1800">
              <a:solidFill>
                <a:schemeClr val="bg1">
                  <a:lumMod val="50000"/>
                </a:schemeClr>
              </a:solidFill>
              <a:latin typeface="微软雅黑" pitchFamily="34" charset="-122"/>
              <a:ea typeface="微软雅黑" pitchFamily="34" charset="-122"/>
            </a:endParaRPr>
          </a:p>
          <a:p>
            <a:pPr marL="267393" indent="-267393" eaLnBrk="1" hangingPunct="1">
              <a:lnSpc>
                <a:spcPct val="120000"/>
              </a:lnSpc>
              <a:spcBef>
                <a:spcPts val="468"/>
              </a:spcBef>
              <a:buFont typeface="Arial" panose="020B0604020202020204" pitchFamily="34" charset="0"/>
              <a:buChar char="•"/>
              <a:defRPr/>
            </a:pPr>
            <a:r>
              <a:rPr lang="zh-CN" altLang="en-US" sz="1800">
                <a:solidFill>
                  <a:schemeClr val="bg1">
                    <a:lumMod val="50000"/>
                  </a:schemeClr>
                </a:solidFill>
                <a:latin typeface="微软雅黑" pitchFamily="34" charset="-122"/>
                <a:ea typeface="微软雅黑" pitchFamily="34" charset="-122"/>
              </a:rPr>
              <a:t>导出备份</a:t>
            </a:r>
            <a:endParaRPr lang="en-US" altLang="zh-CN" sz="1800" dirty="0">
              <a:solidFill>
                <a:schemeClr val="bg1">
                  <a:lumMod val="50000"/>
                </a:schemeClr>
              </a:solidFill>
              <a:latin typeface="微软雅黑" pitchFamily="34" charset="-122"/>
              <a:ea typeface="微软雅黑" pitchFamily="34" charset="-122"/>
            </a:endParaRPr>
          </a:p>
        </p:txBody>
      </p:sp>
      <p:sp>
        <p:nvSpPr>
          <p:cNvPr id="7" name="椭圆 6"/>
          <p:cNvSpPr/>
          <p:nvPr/>
        </p:nvSpPr>
        <p:spPr>
          <a:xfrm>
            <a:off x="2681288" y="2092325"/>
            <a:ext cx="782637" cy="79533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defRPr/>
            </a:pPr>
            <a:endParaRPr lang="zh-CN" altLang="en-US">
              <a:latin typeface="Impact" pitchFamily="34" charset="0"/>
            </a:endParaRPr>
          </a:p>
        </p:txBody>
      </p:sp>
      <p:sp>
        <p:nvSpPr>
          <p:cNvPr id="9" name="椭圆 8"/>
          <p:cNvSpPr/>
          <p:nvPr/>
        </p:nvSpPr>
        <p:spPr>
          <a:xfrm>
            <a:off x="2747963" y="2154238"/>
            <a:ext cx="647700" cy="658812"/>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a:latin typeface="Rockwell Extra Bold" panose="02060903040505020403" pitchFamily="18" charset="0"/>
              </a:rPr>
              <a:t>4</a:t>
            </a:r>
            <a:endParaRPr lang="zh-CN" altLang="en-US" sz="4400" dirty="0">
              <a:latin typeface="Rockwell Extra Bold" panose="02060903040505020403" pitchFamily="18" charset="0"/>
            </a:endParaRPr>
          </a:p>
        </p:txBody>
      </p:sp>
      <p:cxnSp>
        <p:nvCxnSpPr>
          <p:cNvPr id="10" name="直接连接符 9"/>
          <p:cNvCxnSpPr>
            <a:stCxn id="7" idx="6"/>
          </p:cNvCxnSpPr>
          <p:nvPr/>
        </p:nvCxnSpPr>
        <p:spPr>
          <a:xfrm flipV="1">
            <a:off x="3463925" y="2452688"/>
            <a:ext cx="3375025" cy="36512"/>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ORACLE</a:t>
            </a:r>
            <a:r>
              <a:rPr smtClean="0"/>
              <a:t>备份方式</a:t>
            </a:r>
          </a:p>
        </p:txBody>
      </p:sp>
      <p:sp>
        <p:nvSpPr>
          <p:cNvPr id="15667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0" indent="0" defTabSz="713049" eaLnBrk="1" hangingPunct="1">
              <a:lnSpc>
                <a:spcPts val="2500"/>
              </a:lnSpc>
              <a:spcAft>
                <a:spcPts val="468"/>
              </a:spcAft>
              <a:buFont typeface="Arial" charset="0"/>
              <a:buNone/>
              <a:defRPr/>
            </a:pPr>
            <a:r>
              <a:rPr lang="en-US" altLang="zh-CN" smtClean="0">
                <a:solidFill>
                  <a:schemeClr val="tx1">
                    <a:lumMod val="50000"/>
                    <a:lumOff val="50000"/>
                  </a:schemeClr>
                </a:solidFill>
              </a:rPr>
              <a:t>ORACLE</a:t>
            </a:r>
            <a:r>
              <a:rPr lang="zh-CN" altLang="en-US">
                <a:solidFill>
                  <a:schemeClr val="tx1">
                    <a:lumMod val="50000"/>
                    <a:lumOff val="50000"/>
                  </a:schemeClr>
                </a:solidFill>
              </a:rPr>
              <a:t>备份有三种方式：</a:t>
            </a:r>
          </a:p>
          <a:p>
            <a:pPr marL="285750" indent="-285750" defTabSz="713049" eaLnBrk="1" hangingPunct="1">
              <a:lnSpc>
                <a:spcPts val="2500"/>
              </a:lnSpc>
              <a:spcAft>
                <a:spcPts val="468"/>
              </a:spcAft>
              <a:defRPr/>
            </a:pPr>
            <a:r>
              <a:rPr lang="zh-CN" altLang="en-US">
                <a:solidFill>
                  <a:schemeClr val="tx1">
                    <a:lumMod val="50000"/>
                    <a:lumOff val="50000"/>
                  </a:schemeClr>
                </a:solidFill>
              </a:rPr>
              <a:t>脱机物理备份</a:t>
            </a:r>
          </a:p>
          <a:p>
            <a:pPr marL="285750" indent="-285750" defTabSz="713049" eaLnBrk="1" hangingPunct="1">
              <a:lnSpc>
                <a:spcPts val="2500"/>
              </a:lnSpc>
              <a:spcAft>
                <a:spcPts val="468"/>
              </a:spcAft>
              <a:defRPr/>
            </a:pPr>
            <a:r>
              <a:rPr lang="zh-CN" altLang="en-US">
                <a:solidFill>
                  <a:schemeClr val="tx1">
                    <a:lumMod val="50000"/>
                    <a:lumOff val="50000"/>
                  </a:schemeClr>
                </a:solidFill>
              </a:rPr>
              <a:t>联机物理备份</a:t>
            </a:r>
          </a:p>
          <a:p>
            <a:pPr marL="285750" indent="-285750" defTabSz="713049" eaLnBrk="1" hangingPunct="1">
              <a:lnSpc>
                <a:spcPts val="2500"/>
              </a:lnSpc>
              <a:spcAft>
                <a:spcPts val="468"/>
              </a:spcAft>
              <a:defRPr/>
            </a:pPr>
            <a:r>
              <a:rPr lang="zh-CN" altLang="en-US">
                <a:solidFill>
                  <a:schemeClr val="tx1">
                    <a:lumMod val="50000"/>
                    <a:lumOff val="50000"/>
                  </a:schemeClr>
                </a:solidFill>
              </a:rPr>
              <a:t>逻辑备份</a:t>
            </a:r>
          </a:p>
          <a:p>
            <a:pPr lvl="1" eaLnBrk="1" hangingPunct="1">
              <a:lnSpc>
                <a:spcPts val="2500"/>
              </a:lnSpc>
              <a:defRPr/>
            </a:pPr>
            <a:r>
              <a:rPr lang="zh-CN" altLang="en-US">
                <a:latin typeface="华文楷体" panose="02010600040101010101" pitchFamily="2" charset="-122"/>
                <a:ea typeface="华文楷体" panose="02010600040101010101" pitchFamily="2" charset="-122"/>
              </a:rPr>
              <a:t>逻辑备份是读取一系列的数据库记录集，并写入二进制文件中，这些记录集的读取与其所处位置无关。</a:t>
            </a:r>
          </a:p>
          <a:p>
            <a:pPr lvl="1" eaLnBrk="1" hangingPunct="1">
              <a:lnSpc>
                <a:spcPts val="2500"/>
              </a:lnSpc>
              <a:defRPr/>
            </a:pPr>
            <a:r>
              <a:rPr lang="zh-CN" altLang="en-US">
                <a:latin typeface="华文楷体" panose="02010600040101010101" pitchFamily="2" charset="-122"/>
                <a:ea typeface="华文楷体" panose="02010600040101010101" pitchFamily="2" charset="-122"/>
              </a:rPr>
              <a:t>物理备份它涉及到组成数据库的文件，但不考虑逻辑内容。</a:t>
            </a:r>
          </a:p>
          <a:p>
            <a:pPr lvl="1" eaLnBrk="1" hangingPunct="1">
              <a:lnSpc>
                <a:spcPts val="2500"/>
              </a:lnSpc>
              <a:defRPr/>
            </a:pPr>
            <a:endParaRPr lang="zh-CN" altLang="en-US">
              <a:latin typeface="华文楷体" panose="02010600040101010101" pitchFamily="2" charset="-122"/>
              <a:ea typeface="华文楷体" panose="02010600040101010101" pitchFamily="2" charset="-122"/>
            </a:endParaRPr>
          </a:p>
          <a:p>
            <a:pPr marL="285750" indent="-285750" defTabSz="713049" eaLnBrk="1" hangingPunct="1">
              <a:lnSpc>
                <a:spcPts val="2500"/>
              </a:lnSpc>
              <a:spcAft>
                <a:spcPts val="468"/>
              </a:spcAft>
              <a:defRPr/>
            </a:pPr>
            <a:endParaRPr lang="zh-CN" altLang="en-US">
              <a:solidFill>
                <a:schemeClr val="tx1">
                  <a:lumMod val="50000"/>
                  <a:lumOff val="50000"/>
                </a:schemeClr>
              </a:solidFill>
            </a:endParaRPr>
          </a:p>
          <a:p>
            <a:pPr marL="285750" indent="-285750" defTabSz="713049" eaLnBrk="1" hangingPunct="1">
              <a:lnSpc>
                <a:spcPts val="2500"/>
              </a:lnSpc>
              <a:spcAft>
                <a:spcPts val="468"/>
              </a:spcAft>
              <a:defRPr/>
            </a:pPr>
            <a:endParaRPr lang="zh-CN" altLang="en-US">
              <a:solidFill>
                <a:schemeClr val="tx1">
                  <a:lumMod val="50000"/>
                  <a:lumOff val="50000"/>
                </a:schemeClr>
              </a:solidFill>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脱机物理备份</a:t>
            </a:r>
          </a:p>
        </p:txBody>
      </p:sp>
      <p:sp>
        <p:nvSpPr>
          <p:cNvPr id="157700"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defTabSz="713049" eaLnBrk="1" hangingPunct="1">
              <a:lnSpc>
                <a:spcPts val="2500"/>
              </a:lnSpc>
              <a:spcAft>
                <a:spcPts val="468"/>
              </a:spcAft>
              <a:defRPr/>
            </a:pPr>
            <a:r>
              <a:rPr lang="zh-CN" altLang="en-US" smtClean="0">
                <a:solidFill>
                  <a:schemeClr val="tx1">
                    <a:lumMod val="50000"/>
                    <a:lumOff val="50000"/>
                  </a:schemeClr>
                </a:solidFill>
              </a:rPr>
              <a:t>脱机</a:t>
            </a:r>
            <a:r>
              <a:rPr lang="zh-CN" altLang="en-US">
                <a:solidFill>
                  <a:schemeClr val="tx1">
                    <a:lumMod val="50000"/>
                    <a:lumOff val="50000"/>
                  </a:schemeClr>
                </a:solidFill>
              </a:rPr>
              <a:t>物理备份是指数据库在关闭情况下，对数据库文件</a:t>
            </a:r>
            <a:r>
              <a:rPr lang="zh-CN" altLang="en-US" smtClean="0">
                <a:solidFill>
                  <a:schemeClr val="tx1">
                    <a:lumMod val="50000"/>
                    <a:lumOff val="50000"/>
                  </a:schemeClr>
                </a:solidFill>
              </a:rPr>
              <a:t>进行</a:t>
            </a:r>
            <a:r>
              <a:rPr lang="zh-CN" altLang="en-US">
                <a:solidFill>
                  <a:schemeClr val="tx1">
                    <a:lumMod val="50000"/>
                    <a:lumOff val="50000"/>
                  </a:schemeClr>
                </a:solidFill>
              </a:rPr>
              <a:t>备份。数据库使用的每个文件都被备份下来，这些文件包括：</a:t>
            </a:r>
          </a:p>
          <a:p>
            <a:pPr marL="654050" lvl="1" indent="-342900" defTabSz="713049" eaLnBrk="1" hangingPunct="1">
              <a:lnSpc>
                <a:spcPts val="2500"/>
              </a:lnSpc>
              <a:spcAft>
                <a:spcPts val="468"/>
              </a:spcAft>
              <a:buFont typeface="+mj-ea"/>
              <a:buAutoNum type="circleNumDbPlain"/>
              <a:defRPr/>
            </a:pPr>
            <a:r>
              <a:rPr lang="zh-CN" altLang="en-US" sz="1700" smtClean="0">
                <a:solidFill>
                  <a:schemeClr val="tx1">
                    <a:lumMod val="50000"/>
                    <a:lumOff val="50000"/>
                  </a:schemeClr>
                </a:solidFill>
              </a:rPr>
              <a:t>所有</a:t>
            </a:r>
            <a:r>
              <a:rPr lang="zh-CN" altLang="en-US" sz="1700">
                <a:solidFill>
                  <a:schemeClr val="tx1">
                    <a:lumMod val="50000"/>
                    <a:lumOff val="50000"/>
                  </a:schemeClr>
                </a:solidFill>
              </a:rPr>
              <a:t>数据文件（</a:t>
            </a:r>
            <a:r>
              <a:rPr lang="en-US" altLang="zh-CN" sz="1700">
                <a:solidFill>
                  <a:schemeClr val="tx1">
                    <a:lumMod val="50000"/>
                    <a:lumOff val="50000"/>
                  </a:schemeClr>
                </a:solidFill>
              </a:rPr>
              <a:t>v$datafile)</a:t>
            </a:r>
          </a:p>
          <a:p>
            <a:pPr marL="654050" lvl="1" indent="-342900" defTabSz="713049" eaLnBrk="1" hangingPunct="1">
              <a:lnSpc>
                <a:spcPts val="2500"/>
              </a:lnSpc>
              <a:spcAft>
                <a:spcPts val="468"/>
              </a:spcAft>
              <a:buFont typeface="+mj-ea"/>
              <a:buAutoNum type="circleNumDbPlain"/>
              <a:defRPr/>
            </a:pPr>
            <a:r>
              <a:rPr lang="zh-CN" altLang="en-US" sz="1700">
                <a:solidFill>
                  <a:schemeClr val="tx1">
                    <a:lumMod val="50000"/>
                    <a:lumOff val="50000"/>
                  </a:schemeClr>
                </a:solidFill>
              </a:rPr>
              <a:t>所有控制文件 (</a:t>
            </a:r>
            <a:r>
              <a:rPr lang="en-US" altLang="zh-CN" sz="1700">
                <a:solidFill>
                  <a:schemeClr val="tx1">
                    <a:lumMod val="50000"/>
                    <a:lumOff val="50000"/>
                  </a:schemeClr>
                </a:solidFill>
              </a:rPr>
              <a:t>v$controlfile)</a:t>
            </a:r>
          </a:p>
          <a:p>
            <a:pPr marL="654050" lvl="1" indent="-342900" defTabSz="713049" eaLnBrk="1" hangingPunct="1">
              <a:lnSpc>
                <a:spcPts val="2500"/>
              </a:lnSpc>
              <a:spcAft>
                <a:spcPts val="468"/>
              </a:spcAft>
              <a:buFont typeface="+mj-ea"/>
              <a:buAutoNum type="circleNumDbPlain"/>
              <a:defRPr/>
            </a:pPr>
            <a:r>
              <a:rPr lang="zh-CN" altLang="en-US" sz="1700">
                <a:solidFill>
                  <a:schemeClr val="tx1">
                    <a:lumMod val="50000"/>
                    <a:lumOff val="50000"/>
                  </a:schemeClr>
                </a:solidFill>
              </a:rPr>
              <a:t>所有联机</a:t>
            </a:r>
            <a:r>
              <a:rPr lang="en-US" altLang="zh-CN" sz="1700">
                <a:solidFill>
                  <a:schemeClr val="tx1">
                    <a:lumMod val="50000"/>
                    <a:lumOff val="50000"/>
                  </a:schemeClr>
                </a:solidFill>
              </a:rPr>
              <a:t>REDO LOG </a:t>
            </a:r>
            <a:r>
              <a:rPr lang="zh-CN" altLang="en-US" sz="1700">
                <a:solidFill>
                  <a:schemeClr val="tx1">
                    <a:lumMod val="50000"/>
                    <a:lumOff val="50000"/>
                  </a:schemeClr>
                </a:solidFill>
              </a:rPr>
              <a:t>文件(</a:t>
            </a:r>
            <a:r>
              <a:rPr lang="en-US" altLang="zh-CN" sz="1700">
                <a:solidFill>
                  <a:schemeClr val="tx1">
                    <a:lumMod val="50000"/>
                    <a:lumOff val="50000"/>
                  </a:schemeClr>
                </a:solidFill>
              </a:rPr>
              <a:t>v$logfile)</a:t>
            </a:r>
          </a:p>
          <a:p>
            <a:pPr marL="654050" lvl="1" indent="-342900" defTabSz="713049" eaLnBrk="1" hangingPunct="1">
              <a:lnSpc>
                <a:spcPts val="2500"/>
              </a:lnSpc>
              <a:spcAft>
                <a:spcPts val="468"/>
              </a:spcAft>
              <a:buFont typeface="+mj-ea"/>
              <a:buAutoNum type="circleNumDbPlain"/>
              <a:defRPr/>
            </a:pPr>
            <a:r>
              <a:rPr lang="en-US" altLang="zh-CN" sz="1700">
                <a:solidFill>
                  <a:schemeClr val="tx1">
                    <a:lumMod val="50000"/>
                    <a:lumOff val="50000"/>
                  </a:schemeClr>
                </a:solidFill>
              </a:rPr>
              <a:t>INIT.ORA</a:t>
            </a:r>
            <a:r>
              <a:rPr lang="zh-CN" altLang="en-US" sz="1700">
                <a:solidFill>
                  <a:schemeClr val="tx1">
                    <a:lumMod val="50000"/>
                    <a:lumOff val="50000"/>
                  </a:schemeClr>
                </a:solidFill>
              </a:rPr>
              <a:t>文件(可选)</a:t>
            </a:r>
          </a:p>
          <a:p>
            <a:pPr marL="285750" indent="-285750" defTabSz="713049" eaLnBrk="1" hangingPunct="1">
              <a:lnSpc>
                <a:spcPts val="2500"/>
              </a:lnSpc>
              <a:spcAft>
                <a:spcPts val="468"/>
              </a:spcAft>
              <a:defRPr/>
            </a:pPr>
            <a:r>
              <a:rPr lang="zh-CN" altLang="en-US" smtClean="0">
                <a:solidFill>
                  <a:schemeClr val="tx1">
                    <a:lumMod val="50000"/>
                    <a:lumOff val="50000"/>
                  </a:schemeClr>
                </a:solidFill>
              </a:rPr>
              <a:t>注意</a:t>
            </a:r>
            <a:r>
              <a:rPr lang="zh-CN" altLang="en-US">
                <a:solidFill>
                  <a:schemeClr val="tx1">
                    <a:lumMod val="50000"/>
                    <a:lumOff val="50000"/>
                  </a:schemeClr>
                </a:solidFill>
              </a:rPr>
              <a:t>：</a:t>
            </a:r>
          </a:p>
          <a:p>
            <a:pPr lvl="1">
              <a:buFont typeface="Arial" charset="0"/>
              <a:buChar char="–"/>
              <a:defRPr/>
            </a:pPr>
            <a:r>
              <a:rPr lang="zh-CN" altLang="en-US"/>
              <a:t>值得注意的是脱机备份必须是数据库关闭的情况下完成，当数据库</a:t>
            </a:r>
          </a:p>
          <a:p>
            <a:pPr lvl="1">
              <a:buFont typeface="Arial" charset="0"/>
              <a:buChar char="–"/>
              <a:defRPr/>
            </a:pPr>
            <a:r>
              <a:rPr lang="zh-CN" altLang="en-US"/>
              <a:t>开着的时候，执行数据库文件系统备份无效</a:t>
            </a:r>
            <a:r>
              <a:rPr lang="zh-CN" altLang="en-US" smtClean="0"/>
              <a:t>。</a:t>
            </a:r>
            <a:endParaRPr lang="zh-CN" altLang="en-US">
              <a:solidFill>
                <a:schemeClr val="tx1">
                  <a:lumMod val="50000"/>
                  <a:lumOff val="50000"/>
                </a:schemeClr>
              </a:solidFill>
            </a:endParaRP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脱机备份步骤</a:t>
            </a:r>
          </a:p>
        </p:txBody>
      </p:sp>
      <p:sp>
        <p:nvSpPr>
          <p:cNvPr id="158724" name="AutoShape 4"/>
          <p:cNvSpPr>
            <a:spLocks noGrp="1" noChangeAspect="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列出</a:t>
            </a:r>
            <a:r>
              <a:rPr lang="zh-CN" altLang="en-US">
                <a:solidFill>
                  <a:schemeClr val="tx1">
                    <a:lumMod val="50000"/>
                    <a:lumOff val="50000"/>
                  </a:schemeClr>
                </a:solidFill>
              </a:rPr>
              <a:t>备份文件清单</a:t>
            </a:r>
          </a:p>
          <a:p>
            <a:pPr lvl="1" eaLnBrk="1" hangingPunct="1">
              <a:lnSpc>
                <a:spcPts val="2500"/>
              </a:lnSpc>
              <a:buFont typeface="Arial" panose="020B0604020202020204" pitchFamily="34" charset="0"/>
              <a:buChar char="•"/>
              <a:defRPr/>
            </a:pPr>
            <a:r>
              <a:rPr lang="zh-CN" altLang="en-US" smtClean="0">
                <a:latin typeface="华文楷体" panose="02010600040101010101" pitchFamily="2" charset="-122"/>
                <a:ea typeface="华文楷体" panose="02010600040101010101" pitchFamily="2" charset="-122"/>
              </a:rPr>
              <a:t>备份</a:t>
            </a:r>
            <a:r>
              <a:rPr lang="zh-CN" altLang="en-US">
                <a:latin typeface="华文楷体" panose="02010600040101010101" pitchFamily="2" charset="-122"/>
                <a:ea typeface="华文楷体" panose="02010600040101010101" pitchFamily="2" charset="-122"/>
              </a:rPr>
              <a:t>的物理文件应包括所有数据文件、在线日志文件、</a:t>
            </a:r>
            <a:r>
              <a:rPr lang="zh-CN" altLang="en-US" smtClean="0">
                <a:latin typeface="华文楷体" panose="02010600040101010101" pitchFamily="2" charset="-122"/>
                <a:ea typeface="华文楷体" panose="02010600040101010101" pitchFamily="2" charset="-122"/>
              </a:rPr>
              <a:t>控制文件</a:t>
            </a:r>
            <a:r>
              <a:rPr lang="zh-CN" altLang="en-US">
                <a:latin typeface="华文楷体" panose="02010600040101010101" pitchFamily="2" charset="-122"/>
                <a:ea typeface="华文楷体" panose="02010600040101010101" pitchFamily="2" charset="-122"/>
              </a:rPr>
              <a:t>和参数文件。</a:t>
            </a:r>
          </a:p>
          <a:p>
            <a:pPr lvl="1" eaLnBrk="1" hangingPunct="1">
              <a:lnSpc>
                <a:spcPts val="2500"/>
              </a:lnSpc>
              <a:buFont typeface="Arial" panose="020B0604020202020204" pitchFamily="34" charset="0"/>
              <a:buChar char="•"/>
              <a:defRPr/>
            </a:pPr>
            <a:r>
              <a:rPr lang="zh-CN" altLang="en-US" smtClean="0">
                <a:latin typeface="华文楷体" panose="02010600040101010101" pitchFamily="2" charset="-122"/>
                <a:ea typeface="华文楷体" panose="02010600040101010101" pitchFamily="2" charset="-122"/>
              </a:rPr>
              <a:t>缺省</a:t>
            </a:r>
            <a:r>
              <a:rPr lang="zh-CN" altLang="en-US">
                <a:latin typeface="华文楷体" panose="02010600040101010101" pitchFamily="2" charset="-122"/>
                <a:ea typeface="华文楷体" panose="02010600040101010101" pitchFamily="2" charset="-122"/>
              </a:rPr>
              <a:t>所有文件在%</a:t>
            </a:r>
            <a:r>
              <a:rPr lang="en-US" altLang="zh-CN">
                <a:latin typeface="华文楷体" panose="02010600040101010101" pitchFamily="2" charset="-122"/>
                <a:ea typeface="华文楷体" panose="02010600040101010101" pitchFamily="2" charset="-122"/>
              </a:rPr>
              <a:t>ORALE_HOME% \DATABASE\</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以</a:t>
            </a:r>
            <a:r>
              <a:rPr lang="zh-CN" altLang="en-US">
                <a:solidFill>
                  <a:schemeClr val="tx1">
                    <a:lumMod val="50000"/>
                    <a:lumOff val="50000"/>
                  </a:schemeClr>
                </a:solidFill>
              </a:rPr>
              <a:t>正常方式关闭数据库</a:t>
            </a:r>
          </a:p>
          <a:p>
            <a:pPr marL="355600" lvl="1" indent="0" eaLnBrk="1" hangingPunct="1">
              <a:lnSpc>
                <a:spcPts val="2500"/>
              </a:lnSpc>
              <a:buFont typeface="Arial" charset="0"/>
              <a:buNone/>
              <a:defRPr/>
            </a:pPr>
            <a:r>
              <a:rPr lang="zh-CN" altLang="en-US" smtClean="0">
                <a:latin typeface="华文楷体" panose="02010600040101010101" pitchFamily="2" charset="-122"/>
                <a:ea typeface="华文楷体" panose="02010600040101010101" pitchFamily="2" charset="-122"/>
              </a:rPr>
              <a:t> </a:t>
            </a:r>
            <a:r>
              <a:rPr lang="en-US" altLang="zh-CN">
                <a:latin typeface="华文楷体" panose="02010600040101010101" pitchFamily="2" charset="-122"/>
                <a:ea typeface="华文楷体" panose="02010600040101010101" pitchFamily="2" charset="-122"/>
              </a:rPr>
              <a:t>SVRMGR&gt;STUTDOWN;</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备份</a:t>
            </a:r>
            <a:r>
              <a:rPr lang="zh-CN" altLang="en-US">
                <a:solidFill>
                  <a:schemeClr val="tx1">
                    <a:lumMod val="50000"/>
                    <a:lumOff val="50000"/>
                  </a:schemeClr>
                </a:solidFill>
              </a:rPr>
              <a:t>（1）清单中列出的文件</a:t>
            </a:r>
          </a:p>
          <a:p>
            <a:pPr marL="355600" lvl="1" indent="0" eaLnBrk="1" hangingPunct="1">
              <a:lnSpc>
                <a:spcPts val="2500"/>
              </a:lnSpc>
              <a:buFont typeface="Arial" charset="0"/>
              <a:buNone/>
              <a:defRPr/>
            </a:pPr>
            <a:r>
              <a:rPr lang="zh-CN" altLang="en-US" smtClean="0">
                <a:latin typeface="华文楷体" panose="02010600040101010101" pitchFamily="2" charset="-122"/>
                <a:ea typeface="华文楷体" panose="02010600040101010101" pitchFamily="2" charset="-122"/>
              </a:rPr>
              <a:t>例</a:t>
            </a:r>
            <a:r>
              <a:rPr lang="zh-CN" altLang="en-US">
                <a:latin typeface="华文楷体" panose="02010600040101010101" pitchFamily="2" charset="-122"/>
                <a:ea typeface="华文楷体" panose="02010600040101010101" pitchFamily="2" charset="-122"/>
              </a:rPr>
              <a:t>：</a:t>
            </a:r>
            <a:r>
              <a:rPr lang="en-US" altLang="zh-CN">
                <a:latin typeface="华文楷体" panose="02010600040101010101" pitchFamily="2" charset="-122"/>
                <a:ea typeface="华文楷体" panose="02010600040101010101" pitchFamily="2" charset="-122"/>
              </a:rPr>
              <a:t>COPY D:\ORANT\DATABASE\*.*  E:\BACKUP</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重新</a:t>
            </a:r>
            <a:r>
              <a:rPr lang="zh-CN" altLang="en-US">
                <a:solidFill>
                  <a:schemeClr val="tx1">
                    <a:lumMod val="50000"/>
                    <a:lumOff val="50000"/>
                  </a:schemeClr>
                </a:solidFill>
              </a:rPr>
              <a:t>启动数据库</a:t>
            </a:r>
          </a:p>
          <a:p>
            <a:pPr marL="355600" lvl="1" indent="0" eaLnBrk="1" hangingPunct="1">
              <a:lnSpc>
                <a:spcPts val="2500"/>
              </a:lnSpc>
              <a:buFont typeface="Arial" charset="0"/>
              <a:buNone/>
              <a:defRPr/>
            </a:pPr>
            <a:r>
              <a:rPr lang="en-US" altLang="zh-CN" smtClean="0">
                <a:latin typeface="华文楷体" panose="02010600040101010101" pitchFamily="2" charset="-122"/>
                <a:ea typeface="华文楷体" panose="02010600040101010101" pitchFamily="2" charset="-122"/>
              </a:rPr>
              <a:t>SVRMGR&gt;STARTUP</a:t>
            </a:r>
            <a:r>
              <a:rPr lang="en-US" altLang="zh-CN">
                <a:latin typeface="华文楷体" panose="02010600040101010101" pitchFamily="2" charset="-122"/>
                <a:ea typeface="华文楷体" panose="02010600040101010101" pitchFamily="2" charset="-122"/>
              </a:rPr>
              <a:t>;</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银行转账事务示例</a:t>
            </a:r>
          </a:p>
        </p:txBody>
      </p:sp>
      <p:sp>
        <p:nvSpPr>
          <p:cNvPr id="19459" name="Rectangle 1027"/>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Tx/>
              <a:buNone/>
              <a:defRPr/>
            </a:pPr>
            <a:r>
              <a:rPr lang="en-US" altLang="zh-CN" sz="1800" b="1" cap="all" smtClean="0">
                <a:latin typeface="Courier New" panose="02070309020205020404" pitchFamily="49" charset="0"/>
                <a:cs typeface="Courier New" panose="02070309020205020404" pitchFamily="49" charset="0"/>
              </a:rPr>
              <a:t>begin transaction</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a:t>
            </a:r>
            <a:r>
              <a:rPr lang="zh-CN" altLang="en-US" sz="1800" b="1" smtClean="0">
                <a:latin typeface="Courier New" panose="02070309020205020404" pitchFamily="49" charset="0"/>
                <a:cs typeface="Courier New" panose="02070309020205020404" pitchFamily="49" charset="0"/>
              </a:rPr>
              <a:t>读取帐户甲的余额</a:t>
            </a:r>
            <a:r>
              <a:rPr lang="en-US" altLang="zh-CN" sz="1800" b="1" smtClean="0">
                <a:latin typeface="Courier New" panose="02070309020205020404" pitchFamily="49" charset="0"/>
                <a:cs typeface="Courier New" panose="02070309020205020404" pitchFamily="49" charset="0"/>
              </a:rPr>
              <a:t>blance;</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blance = blance - amount;</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if (blance &lt; 0) then</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 </a:t>
            </a:r>
          </a:p>
          <a:p>
            <a:pPr eaLnBrk="1" hangingPunct="1">
              <a:spcBef>
                <a:spcPct val="0"/>
              </a:spcBef>
              <a:buFontTx/>
              <a:buNone/>
              <a:defRPr/>
            </a:pPr>
            <a:r>
              <a:rPr lang="en-US" altLang="zh-CN" sz="1800" b="1">
                <a:latin typeface="Courier New" panose="02070309020205020404" pitchFamily="49" charset="0"/>
                <a:cs typeface="Courier New" panose="02070309020205020404" pitchFamily="49" charset="0"/>
              </a:rPr>
              <a:t> </a:t>
            </a:r>
            <a:r>
              <a:rPr lang="en-US" altLang="zh-CN" sz="1800" b="1" smtClean="0">
                <a:latin typeface="Courier New" panose="02070309020205020404" pitchFamily="49" charset="0"/>
                <a:cs typeface="Courier New" panose="02070309020205020404" pitchFamily="49" charset="0"/>
              </a:rPr>
              <a:t>         </a:t>
            </a:r>
            <a:r>
              <a:rPr lang="zh-CN" altLang="en-US" sz="1800" b="1" smtClean="0">
                <a:latin typeface="Courier New" panose="02070309020205020404" pitchFamily="49" charset="0"/>
                <a:cs typeface="Courier New" panose="02070309020205020404" pitchFamily="49" charset="0"/>
              </a:rPr>
              <a:t>打印‘金额不足，不能转帐’；</a:t>
            </a:r>
          </a:p>
          <a:p>
            <a:pPr eaLnBrk="1" hangingPunct="1">
              <a:spcBef>
                <a:spcPct val="0"/>
              </a:spcBef>
              <a:buFontTx/>
              <a:buNone/>
              <a:defRPr/>
            </a:pPr>
            <a:r>
              <a:rPr lang="zh-CN" altLang="en-US" sz="1800" b="1" smtClean="0">
                <a:latin typeface="Courier New" panose="02070309020205020404" pitchFamily="49" charset="0"/>
                <a:cs typeface="Courier New" panose="02070309020205020404" pitchFamily="49" charset="0"/>
              </a:rPr>
              <a:t>          </a:t>
            </a:r>
            <a:r>
              <a:rPr lang="en-US" altLang="zh-CN" sz="1800" b="1" cap="all" smtClean="0">
                <a:latin typeface="Courier New" panose="02070309020205020404" pitchFamily="49" charset="0"/>
                <a:cs typeface="Courier New" panose="02070309020205020404" pitchFamily="49" charset="0"/>
              </a:rPr>
              <a:t>rollback</a:t>
            </a:r>
            <a:r>
              <a:rPr lang="en-US" altLang="zh-CN" sz="1800" b="1" smtClean="0">
                <a:latin typeface="Courier New" panose="02070309020205020404" pitchFamily="49" charset="0"/>
                <a:cs typeface="Courier New" panose="02070309020205020404" pitchFamily="49" charset="0"/>
              </a:rPr>
              <a:t>; </a:t>
            </a:r>
          </a:p>
          <a:p>
            <a:pPr eaLnBrk="1" hangingPunct="1">
              <a:spcBef>
                <a:spcPct val="0"/>
              </a:spcBef>
              <a:buFontTx/>
              <a:buNone/>
              <a:defRPr/>
            </a:pPr>
            <a:r>
              <a:rPr lang="en-US" altLang="zh-CN" sz="1800" b="1">
                <a:latin typeface="Courier New" panose="02070309020205020404" pitchFamily="49" charset="0"/>
                <a:cs typeface="Courier New" panose="02070309020205020404" pitchFamily="49" charset="0"/>
              </a:rPr>
              <a:t> </a:t>
            </a:r>
            <a:r>
              <a:rPr lang="en-US" altLang="zh-CN" sz="1800" b="1" smtClean="0">
                <a:latin typeface="Courier New" panose="02070309020205020404" pitchFamily="49" charset="0"/>
                <a:cs typeface="Courier New" panose="02070309020205020404" pitchFamily="49" charset="0"/>
              </a:rPr>
              <a:t>    }</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else</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a:t>
            </a:r>
          </a:p>
          <a:p>
            <a:pPr eaLnBrk="1" hangingPunct="1">
              <a:spcBef>
                <a:spcPct val="0"/>
              </a:spcBef>
              <a:buFontTx/>
              <a:buNone/>
              <a:defRPr/>
            </a:pPr>
            <a:r>
              <a:rPr lang="en-US" altLang="zh-CN" sz="1800" b="1">
                <a:latin typeface="Courier New" panose="02070309020205020404" pitchFamily="49" charset="0"/>
                <a:cs typeface="Courier New" panose="02070309020205020404" pitchFamily="49" charset="0"/>
              </a:rPr>
              <a:t> </a:t>
            </a:r>
            <a:r>
              <a:rPr lang="en-US" altLang="zh-CN" sz="1800" b="1" smtClean="0">
                <a:latin typeface="Courier New" panose="02070309020205020404" pitchFamily="49" charset="0"/>
                <a:cs typeface="Courier New" panose="02070309020205020404" pitchFamily="49" charset="0"/>
              </a:rPr>
              <a:t>          </a:t>
            </a:r>
            <a:r>
              <a:rPr lang="zh-CN" altLang="en-US" sz="1800" b="1" smtClean="0">
                <a:latin typeface="Courier New" panose="02070309020205020404" pitchFamily="49" charset="0"/>
                <a:cs typeface="Courier New" panose="02070309020205020404" pitchFamily="49" charset="0"/>
              </a:rPr>
              <a:t>读取帐户乙的余额</a:t>
            </a:r>
            <a:r>
              <a:rPr lang="en-US" altLang="zh-CN" sz="1800" b="1" smtClean="0">
                <a:latin typeface="Courier New" panose="02070309020205020404" pitchFamily="49" charset="0"/>
                <a:cs typeface="Courier New" panose="02070309020205020404" pitchFamily="49" charset="0"/>
              </a:rPr>
              <a:t>blance</a:t>
            </a:r>
            <a:r>
              <a:rPr lang="zh-CN" altLang="en-US" sz="1800" b="1" smtClean="0">
                <a:latin typeface="Courier New" panose="02070309020205020404" pitchFamily="49" charset="0"/>
                <a:cs typeface="Courier New" panose="02070309020205020404" pitchFamily="49" charset="0"/>
              </a:rPr>
              <a:t>；</a:t>
            </a:r>
          </a:p>
          <a:p>
            <a:pPr eaLnBrk="1" hangingPunct="1">
              <a:spcBef>
                <a:spcPct val="0"/>
              </a:spcBef>
              <a:buFontTx/>
              <a:buNone/>
              <a:defRPr/>
            </a:pPr>
            <a:r>
              <a:rPr lang="zh-CN" altLang="en-US" sz="1800" b="1" smtClean="0">
                <a:latin typeface="Courier New" panose="02070309020205020404" pitchFamily="49" charset="0"/>
                <a:cs typeface="Courier New" panose="02070309020205020404" pitchFamily="49" charset="0"/>
              </a:rPr>
              <a:t>           </a:t>
            </a:r>
            <a:r>
              <a:rPr lang="en-US" altLang="zh-CN" sz="1800" b="1" smtClean="0">
                <a:latin typeface="Courier New" panose="02070309020205020404" pitchFamily="49" charset="0"/>
                <a:cs typeface="Courier New" panose="02070309020205020404" pitchFamily="49" charset="0"/>
              </a:rPr>
              <a:t>blance = blance + amount;</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a:t>
            </a:r>
            <a:r>
              <a:rPr lang="zh-CN" altLang="en-US" sz="1800" b="1" smtClean="0">
                <a:latin typeface="Courier New" panose="02070309020205020404" pitchFamily="49" charset="0"/>
                <a:cs typeface="Courier New" panose="02070309020205020404" pitchFamily="49" charset="0"/>
              </a:rPr>
              <a:t>写回帐户乙的余额</a:t>
            </a:r>
            <a:r>
              <a:rPr lang="en-US" altLang="zh-CN" sz="1800" b="1" smtClean="0">
                <a:latin typeface="Courier New" panose="02070309020205020404" pitchFamily="49" charset="0"/>
                <a:cs typeface="Courier New" panose="02070309020205020404" pitchFamily="49" charset="0"/>
              </a:rPr>
              <a:t>blance;</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a:t>
            </a:r>
            <a:r>
              <a:rPr lang="en-US" altLang="zh-CN" sz="1800" b="1" cap="all" smtClean="0">
                <a:latin typeface="Courier New" panose="02070309020205020404" pitchFamily="49" charset="0"/>
                <a:cs typeface="Courier New" panose="02070309020205020404" pitchFamily="49" charset="0"/>
              </a:rPr>
              <a:t>commit</a:t>
            </a:r>
            <a:r>
              <a:rPr lang="en-US" altLang="zh-CN" sz="1800" b="1" smtClean="0">
                <a:latin typeface="Courier New" panose="02070309020205020404" pitchFamily="49" charset="0"/>
                <a:cs typeface="Courier New" panose="02070309020205020404" pitchFamily="49" charset="0"/>
              </a:rPr>
              <a:t>;</a:t>
            </a:r>
          </a:p>
          <a:p>
            <a:pPr eaLnBrk="1" hangingPunct="1">
              <a:spcBef>
                <a:spcPct val="0"/>
              </a:spcBef>
              <a:buFontTx/>
              <a:buNone/>
              <a:defRPr/>
            </a:pPr>
            <a:r>
              <a:rPr lang="en-US" altLang="zh-CN" sz="1800" b="1" smtClean="0">
                <a:latin typeface="Courier New" panose="02070309020205020404" pitchFamily="49" charset="0"/>
                <a:cs typeface="Courier New" panose="02070309020205020404" pitchFamily="49" charset="0"/>
              </a:rPr>
              <a:t>      }</a:t>
            </a:r>
            <a:endParaRPr lang="en-US" altLang="zh-CN" sz="2400" b="1" smtClean="0">
              <a:latin typeface="Courier New" panose="02070309020205020404" pitchFamily="49" charset="0"/>
              <a:cs typeface="Courier New" panose="02070309020205020404" pitchFamily="49" charset="0"/>
            </a:endParaRPr>
          </a:p>
        </p:txBody>
      </p:sp>
      <p:pic>
        <p:nvPicPr>
          <p:cNvPr id="2" name="Picture 2" descr="http://p2.pstatp.com/large/11138/7932257508?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569468"/>
            <a:ext cx="3510738" cy="22490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脱机物理备份恢复</a:t>
            </a:r>
          </a:p>
        </p:txBody>
      </p:sp>
      <p:sp>
        <p:nvSpPr>
          <p:cNvPr id="159748"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如果</a:t>
            </a:r>
            <a:r>
              <a:rPr lang="zh-CN" altLang="en-US">
                <a:solidFill>
                  <a:schemeClr val="tx1">
                    <a:lumMod val="50000"/>
                    <a:lumOff val="50000"/>
                  </a:schemeClr>
                </a:solidFill>
              </a:rPr>
              <a:t>必要需重新安装</a:t>
            </a:r>
            <a:r>
              <a:rPr lang="en-US" altLang="zh-CN">
                <a:solidFill>
                  <a:schemeClr val="tx1">
                    <a:lumMod val="50000"/>
                    <a:lumOff val="50000"/>
                  </a:schemeClr>
                </a:solidFill>
              </a:rPr>
              <a:t>ORACLE</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关闭</a:t>
            </a:r>
            <a:r>
              <a:rPr lang="zh-CN" altLang="en-US">
                <a:solidFill>
                  <a:schemeClr val="tx1">
                    <a:lumMod val="50000"/>
                    <a:lumOff val="50000"/>
                  </a:schemeClr>
                </a:solidFill>
              </a:rPr>
              <a:t>数据库</a:t>
            </a:r>
          </a:p>
          <a:p>
            <a:pPr marL="541338" lvl="1" indent="-230188" defTabSz="713049" eaLnBrk="1" hangingPunct="1">
              <a:lnSpc>
                <a:spcPts val="2500"/>
              </a:lnSpc>
              <a:spcAft>
                <a:spcPts val="468"/>
              </a:spcAft>
              <a:buFont typeface="Arial" panose="020B0604020202020204" pitchFamily="34" charset="0"/>
              <a:buChar char="•"/>
              <a:defRPr/>
            </a:pPr>
            <a:r>
              <a:rPr lang="en-US" altLang="zh-CN" sz="1700" smtClean="0">
                <a:solidFill>
                  <a:schemeClr val="tx1">
                    <a:lumMod val="50000"/>
                    <a:lumOff val="50000"/>
                  </a:schemeClr>
                </a:solidFill>
              </a:rPr>
              <a:t>SVRMGR&gt;STUTDOWN </a:t>
            </a:r>
            <a:r>
              <a:rPr lang="en-US" altLang="zh-CN" sz="1700">
                <a:solidFill>
                  <a:schemeClr val="tx1">
                    <a:lumMod val="50000"/>
                    <a:lumOff val="50000"/>
                  </a:schemeClr>
                </a:solidFill>
              </a:rPr>
              <a:t>;</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导</a:t>
            </a:r>
            <a:r>
              <a:rPr lang="zh-CN" altLang="en-US">
                <a:solidFill>
                  <a:schemeClr val="tx1">
                    <a:lumMod val="50000"/>
                    <a:lumOff val="50000"/>
                  </a:schemeClr>
                </a:solidFill>
              </a:rPr>
              <a:t>入最近脱机完全备份文件备份的物理文件应包括所有</a:t>
            </a:r>
            <a:r>
              <a:rPr lang="zh-CN" altLang="en-US" smtClean="0">
                <a:solidFill>
                  <a:schemeClr val="tx1">
                    <a:lumMod val="50000"/>
                    <a:lumOff val="50000"/>
                  </a:schemeClr>
                </a:solidFill>
              </a:rPr>
              <a:t>数据</a:t>
            </a:r>
            <a:r>
              <a:rPr lang="zh-CN" altLang="en-US">
                <a:solidFill>
                  <a:schemeClr val="tx1">
                    <a:lumMod val="50000"/>
                    <a:lumOff val="50000"/>
                  </a:schemeClr>
                </a:solidFill>
              </a:rPr>
              <a:t>文件、在线日志文件、控制文件和参数文件。</a:t>
            </a:r>
          </a:p>
          <a:p>
            <a:pPr marL="541338" lvl="1" indent="-274638" defTabSz="713049" eaLnBrk="1" hangingPunct="1">
              <a:lnSpc>
                <a:spcPts val="2500"/>
              </a:lnSpc>
              <a:spcAft>
                <a:spcPts val="468"/>
              </a:spcAft>
              <a:buFont typeface="Arial" panose="020B0604020202020204" pitchFamily="34" charset="0"/>
              <a:buChar char="•"/>
              <a:defRPr/>
            </a:pPr>
            <a:r>
              <a:rPr lang="zh-CN" altLang="en-US" sz="1700" smtClean="0">
                <a:solidFill>
                  <a:schemeClr val="tx1">
                    <a:lumMod val="50000"/>
                    <a:lumOff val="50000"/>
                  </a:schemeClr>
                </a:solidFill>
              </a:rPr>
              <a:t>例</a:t>
            </a:r>
            <a:r>
              <a:rPr lang="zh-CN" altLang="en-US" sz="1700">
                <a:solidFill>
                  <a:schemeClr val="tx1">
                    <a:lumMod val="50000"/>
                    <a:lumOff val="50000"/>
                  </a:schemeClr>
                </a:solidFill>
              </a:rPr>
              <a:t>：</a:t>
            </a:r>
            <a:r>
              <a:rPr lang="en-US" altLang="zh-CN" sz="1700">
                <a:solidFill>
                  <a:schemeClr val="tx1">
                    <a:lumMod val="50000"/>
                    <a:lumOff val="50000"/>
                  </a:schemeClr>
                </a:solidFill>
              </a:rPr>
              <a:t>COPY E:\BACKUP\DATABASE\*.*  D:\ORANT\DATABASE</a:t>
            </a:r>
          </a:p>
          <a:p>
            <a:pPr marL="457200" indent="-457200" defTabSz="713049" eaLnBrk="1" hangingPunct="1">
              <a:lnSpc>
                <a:spcPts val="2500"/>
              </a:lnSpc>
              <a:spcAft>
                <a:spcPts val="468"/>
              </a:spcAft>
              <a:buFont typeface="+mj-ea"/>
              <a:buAutoNum type="circleNumDbPlain"/>
              <a:defRPr/>
            </a:pPr>
            <a:r>
              <a:rPr lang="zh-CN" altLang="en-US" smtClean="0">
                <a:solidFill>
                  <a:schemeClr val="tx1">
                    <a:lumMod val="50000"/>
                    <a:lumOff val="50000"/>
                  </a:schemeClr>
                </a:solidFill>
              </a:rPr>
              <a:t>启动</a:t>
            </a:r>
            <a:r>
              <a:rPr lang="zh-CN" altLang="en-US">
                <a:solidFill>
                  <a:schemeClr val="tx1">
                    <a:lumMod val="50000"/>
                    <a:lumOff val="50000"/>
                  </a:schemeClr>
                </a:solidFill>
              </a:rPr>
              <a:t>数据库</a:t>
            </a:r>
          </a:p>
          <a:p>
            <a:pPr marL="541338" lvl="1" indent="-230188" defTabSz="713049" eaLnBrk="1" hangingPunct="1">
              <a:lnSpc>
                <a:spcPts val="2500"/>
              </a:lnSpc>
              <a:spcAft>
                <a:spcPts val="468"/>
              </a:spcAft>
              <a:buFont typeface="Arial" panose="020B0604020202020204" pitchFamily="34" charset="0"/>
              <a:buChar char="•"/>
              <a:defRPr/>
            </a:pPr>
            <a:r>
              <a:rPr lang="en-US" altLang="zh-CN" sz="1700" smtClean="0">
                <a:solidFill>
                  <a:schemeClr val="tx1">
                    <a:lumMod val="50000"/>
                    <a:lumOff val="50000"/>
                  </a:schemeClr>
                </a:solidFill>
              </a:rPr>
              <a:t>SVRMGR&gt;STARTUP</a:t>
            </a:r>
            <a:r>
              <a:rPr lang="en-US" altLang="zh-CN" sz="1700">
                <a:solidFill>
                  <a:schemeClr val="tx1">
                    <a:lumMod val="50000"/>
                    <a:lumOff val="50000"/>
                  </a:schemeClr>
                </a:solidFill>
              </a:rPr>
              <a:t>;</a:t>
            </a:r>
          </a:p>
          <a:p>
            <a:pPr eaLnBrk="1" hangingPunct="1">
              <a:lnSpc>
                <a:spcPts val="2500"/>
              </a:lnSpc>
              <a:defRPr/>
            </a:pPr>
            <a:r>
              <a:rPr lang="zh-CN" altLang="en-US">
                <a:solidFill>
                  <a:srgbClr val="FF0000"/>
                </a:solidFill>
              </a:rPr>
              <a:t>优点：备份和恢复都易于操作</a:t>
            </a:r>
          </a:p>
          <a:p>
            <a:pPr eaLnBrk="1" hangingPunct="1">
              <a:lnSpc>
                <a:spcPts val="2500"/>
              </a:lnSpc>
              <a:defRPr/>
            </a:pPr>
            <a:r>
              <a:rPr lang="zh-CN" altLang="en-US">
                <a:solidFill>
                  <a:srgbClr val="FF0000"/>
                </a:solidFill>
              </a:rPr>
              <a:t>缺点：必须关闭数据库，且只能恢复到备份点</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联机备份（热备份）</a:t>
            </a:r>
          </a:p>
        </p:txBody>
      </p:sp>
      <p:sp>
        <p:nvSpPr>
          <p:cNvPr id="161796"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数据库</a:t>
            </a:r>
            <a:r>
              <a:rPr lang="zh-CN" altLang="en-US">
                <a:solidFill>
                  <a:schemeClr val="tx1">
                    <a:lumMod val="50000"/>
                    <a:lumOff val="50000"/>
                  </a:schemeClr>
                </a:solidFill>
              </a:rPr>
              <a:t>需要二十四小时运行,而且随时有新的数据加入.数据丢失将影响整个公司。</a:t>
            </a:r>
          </a:p>
          <a:p>
            <a:pPr marL="285750" indent="-285750" defTabSz="713049" eaLnBrk="1" hangingPunct="1">
              <a:lnSpc>
                <a:spcPts val="2500"/>
              </a:lnSpc>
              <a:spcAft>
                <a:spcPts val="468"/>
              </a:spcAft>
              <a:defRPr/>
            </a:pPr>
            <a:r>
              <a:rPr lang="zh-CN" altLang="en-US">
                <a:solidFill>
                  <a:schemeClr val="tx1">
                    <a:lumMod val="50000"/>
                    <a:lumOff val="50000"/>
                  </a:schemeClr>
                </a:solidFill>
              </a:rPr>
              <a:t>联机备份前提条件</a:t>
            </a:r>
            <a:r>
              <a:rPr lang="zh-CN" altLang="en-US" smtClean="0">
                <a:solidFill>
                  <a:schemeClr val="tx1">
                    <a:lumMod val="50000"/>
                    <a:lumOff val="50000"/>
                  </a:schemeClr>
                </a:solidFill>
              </a:rPr>
              <a:t>：</a:t>
            </a:r>
            <a:r>
              <a:rPr lang="zh-CN" altLang="en-US">
                <a:solidFill>
                  <a:schemeClr val="tx1">
                    <a:lumMod val="50000"/>
                    <a:lumOff val="50000"/>
                  </a:schemeClr>
                </a:solidFill>
              </a:rPr>
              <a:t>数据库必须设置为</a:t>
            </a:r>
            <a:r>
              <a:rPr lang="en-US" altLang="zh-CN">
                <a:solidFill>
                  <a:schemeClr val="tx1">
                    <a:lumMod val="50000"/>
                    <a:lumOff val="50000"/>
                  </a:schemeClr>
                </a:solidFill>
              </a:rPr>
              <a:t>archivelog mode</a:t>
            </a:r>
            <a:endParaRPr lang="zh-CN" altLang="en-US">
              <a:solidFill>
                <a:schemeClr val="tx1">
                  <a:lumMod val="50000"/>
                  <a:lumOff val="50000"/>
                </a:schemeClr>
              </a:solidFill>
            </a:endParaRPr>
          </a:p>
          <a:p>
            <a:pPr lvl="1">
              <a:buFont typeface="Arial" charset="0"/>
              <a:buChar char="–"/>
              <a:defRPr/>
            </a:pPr>
            <a:r>
              <a:rPr lang="zh-CN" altLang="en-US">
                <a:latin typeface="华文楷体" panose="02010600040101010101" pitchFamily="2" charset="-122"/>
                <a:ea typeface="华文楷体" panose="02010600040101010101" pitchFamily="2" charset="-122"/>
              </a:rPr>
              <a:t>修改初始化参数文件，例如</a:t>
            </a:r>
            <a:r>
              <a:rPr lang="en-US" altLang="zh-CN">
                <a:latin typeface="华文楷体" panose="02010600040101010101" pitchFamily="2" charset="-122"/>
                <a:ea typeface="华文楷体" panose="02010600040101010101" pitchFamily="2" charset="-122"/>
              </a:rPr>
              <a:t>INITORCL.ORA </a:t>
            </a:r>
            <a:r>
              <a:rPr lang="zh-CN" altLang="en-US" smtClean="0">
                <a:latin typeface="华文楷体" panose="02010600040101010101" pitchFamily="2" charset="-122"/>
                <a:ea typeface="华文楷体" panose="02010600040101010101" pitchFamily="2" charset="-122"/>
              </a:rPr>
              <a:t>加入</a:t>
            </a:r>
            <a:endParaRPr lang="zh-CN" altLang="en-US">
              <a:latin typeface="华文楷体" panose="02010600040101010101" pitchFamily="2" charset="-122"/>
              <a:ea typeface="华文楷体" panose="02010600040101010101" pitchFamily="2" charset="-122"/>
            </a:endParaRPr>
          </a:p>
          <a:p>
            <a:pPr lvl="2">
              <a:buFont typeface="Arial" charset="0"/>
              <a:buChar char="•"/>
              <a:defRPr/>
            </a:pPr>
            <a:r>
              <a:rPr lang="en-US" altLang="zh-CN"/>
              <a:t>log_archive_start = true    # if you want automatic archiving</a:t>
            </a:r>
          </a:p>
          <a:p>
            <a:pPr lvl="2">
              <a:buFont typeface="Arial" charset="0"/>
              <a:buChar char="•"/>
              <a:defRPr/>
            </a:pPr>
            <a:r>
              <a:rPr lang="en-US" altLang="zh-CN"/>
              <a:t>log_archive_dest = d:\orant\database\archive</a:t>
            </a:r>
          </a:p>
          <a:p>
            <a:pPr lvl="2">
              <a:buFont typeface="Arial" charset="0"/>
              <a:buChar char="•"/>
              <a:defRPr/>
            </a:pPr>
            <a:r>
              <a:rPr lang="en-US" altLang="zh-CN"/>
              <a:t>log_archive_format = log%s.arc</a:t>
            </a:r>
          </a:p>
          <a:p>
            <a:pPr lvl="1">
              <a:buFont typeface="Arial" charset="0"/>
              <a:buChar char="–"/>
              <a:defRPr/>
            </a:pPr>
            <a:r>
              <a:rPr lang="zh-CN" altLang="en-US">
                <a:latin typeface="华文楷体" panose="02010600040101010101" pitchFamily="2" charset="-122"/>
                <a:ea typeface="华文楷体" panose="02010600040101010101" pitchFamily="2" charset="-122"/>
              </a:rPr>
              <a:t>修改数据库模式</a:t>
            </a:r>
          </a:p>
          <a:p>
            <a:pPr marL="715963" indent="0" defTabSz="713049" eaLnBrk="1" hangingPunct="1">
              <a:lnSpc>
                <a:spcPts val="2500"/>
              </a:lnSpc>
              <a:spcAft>
                <a:spcPts val="468"/>
              </a:spcAft>
              <a:defRPr/>
            </a:pPr>
            <a:r>
              <a:rPr lang="zh-CN" altLang="en-US">
                <a:solidFill>
                  <a:schemeClr val="tx1">
                    <a:lumMod val="50000"/>
                    <a:lumOff val="50000"/>
                  </a:schemeClr>
                </a:solidFill>
              </a:rPr>
              <a:t> </a:t>
            </a:r>
            <a:r>
              <a:rPr lang="en-US" altLang="zh-CN" sz="1800" smtClean="0">
                <a:latin typeface="华文楷体" panose="02010600040101010101" pitchFamily="2" charset="-122"/>
                <a:ea typeface="华文楷体" panose="02010600040101010101" pitchFamily="2" charset="-122"/>
              </a:rPr>
              <a:t>svrmgr&gt;startup </a:t>
            </a:r>
            <a:r>
              <a:rPr lang="en-US" altLang="zh-CN" sz="1800">
                <a:latin typeface="华文楷体" panose="02010600040101010101" pitchFamily="2" charset="-122"/>
                <a:ea typeface="华文楷体" panose="02010600040101010101" pitchFamily="2" charset="-122"/>
              </a:rPr>
              <a:t>mount ;</a:t>
            </a:r>
          </a:p>
          <a:p>
            <a:pPr marL="715963" indent="0" defTabSz="713049" eaLnBrk="1" hangingPunct="1">
              <a:lnSpc>
                <a:spcPts val="2500"/>
              </a:lnSpc>
              <a:spcAft>
                <a:spcPts val="468"/>
              </a:spcAft>
              <a:defRPr/>
            </a:pPr>
            <a:r>
              <a:rPr lang="en-US" altLang="zh-CN" sz="1800">
                <a:latin typeface="华文楷体" panose="02010600040101010101" pitchFamily="2" charset="-122"/>
                <a:ea typeface="华文楷体" panose="02010600040101010101" pitchFamily="2" charset="-122"/>
              </a:rPr>
              <a:t> </a:t>
            </a:r>
            <a:r>
              <a:rPr lang="en-US" altLang="zh-CN" sz="1800" smtClean="0">
                <a:latin typeface="华文楷体" panose="02010600040101010101" pitchFamily="2" charset="-122"/>
                <a:ea typeface="华文楷体" panose="02010600040101010101" pitchFamily="2" charset="-122"/>
              </a:rPr>
              <a:t>svrmgr&gt;alter </a:t>
            </a:r>
            <a:r>
              <a:rPr lang="en-US" altLang="zh-CN" sz="1800">
                <a:latin typeface="华文楷体" panose="02010600040101010101" pitchFamily="2" charset="-122"/>
                <a:ea typeface="华文楷体" panose="02010600040101010101" pitchFamily="2" charset="-122"/>
              </a:rPr>
              <a:t>database archivelog;</a:t>
            </a:r>
          </a:p>
          <a:p>
            <a:pPr marL="715963" indent="0" defTabSz="713049" eaLnBrk="1" hangingPunct="1">
              <a:lnSpc>
                <a:spcPts val="2500"/>
              </a:lnSpc>
              <a:spcAft>
                <a:spcPts val="468"/>
              </a:spcAft>
              <a:defRPr/>
            </a:pPr>
            <a:r>
              <a:rPr lang="en-US" altLang="zh-CN" sz="1800" smtClean="0">
                <a:latin typeface="华文楷体" panose="02010600040101010101" pitchFamily="2" charset="-122"/>
                <a:ea typeface="华文楷体" panose="02010600040101010101" pitchFamily="2" charset="-122"/>
              </a:rPr>
              <a:t> svrmgr&gt;alter </a:t>
            </a:r>
            <a:r>
              <a:rPr lang="en-US" altLang="zh-CN" sz="1800">
                <a:latin typeface="华文楷体" panose="02010600040101010101" pitchFamily="2" charset="-122"/>
                <a:ea typeface="华文楷体" panose="02010600040101010101" pitchFamily="2" charset="-122"/>
              </a:rPr>
              <a:t>database open;</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在线备份</a:t>
            </a:r>
          </a:p>
        </p:txBody>
      </p:sp>
      <p:sp>
        <p:nvSpPr>
          <p:cNvPr id="18227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0" indent="0" defTabSz="713049" eaLnBrk="1" hangingPunct="1">
              <a:lnSpc>
                <a:spcPts val="2500"/>
              </a:lnSpc>
              <a:spcAft>
                <a:spcPts val="468"/>
              </a:spcAft>
              <a:buFont typeface="Arial" charset="0"/>
              <a:buNone/>
              <a:defRPr/>
            </a:pPr>
            <a:r>
              <a:rPr lang="zh-CN" altLang="en-US">
                <a:solidFill>
                  <a:schemeClr val="tx1">
                    <a:lumMod val="50000"/>
                    <a:lumOff val="50000"/>
                  </a:schemeClr>
                </a:solidFill>
              </a:rPr>
              <a:t>在线备份用户表空间(</a:t>
            </a:r>
            <a:r>
              <a:rPr lang="en-US" altLang="zh-CN">
                <a:solidFill>
                  <a:schemeClr val="tx1">
                    <a:lumMod val="50000"/>
                    <a:lumOff val="50000"/>
                  </a:schemeClr>
                </a:solidFill>
              </a:rPr>
              <a:t>user_data)</a:t>
            </a:r>
            <a:r>
              <a:rPr lang="zh-CN" altLang="en-US">
                <a:solidFill>
                  <a:schemeClr val="tx1">
                    <a:lumMod val="50000"/>
                    <a:lumOff val="50000"/>
                  </a:schemeClr>
                </a:solidFill>
              </a:rPr>
              <a:t>的步骤如下：</a:t>
            </a:r>
          </a:p>
          <a:p>
            <a:pPr marL="457200" indent="-457200" defTabSz="713049" eaLnBrk="1" hangingPunct="1">
              <a:lnSpc>
                <a:spcPts val="2500"/>
              </a:lnSpc>
              <a:spcAft>
                <a:spcPts val="468"/>
              </a:spcAft>
              <a:buFont typeface="+mj-ea"/>
              <a:buAutoNum type="circleNumDbPlain"/>
              <a:defRPr/>
            </a:pPr>
            <a:r>
              <a:rPr lang="en-US" altLang="zh-CN" smtClean="0">
                <a:solidFill>
                  <a:schemeClr val="tx1">
                    <a:lumMod val="50000"/>
                    <a:lumOff val="50000"/>
                  </a:schemeClr>
                </a:solidFill>
              </a:rPr>
              <a:t>sql&gt;connect </a:t>
            </a:r>
            <a:r>
              <a:rPr lang="en-US" altLang="zh-CN">
                <a:solidFill>
                  <a:schemeClr val="tx1">
                    <a:lumMod val="50000"/>
                    <a:lumOff val="50000"/>
                  </a:schemeClr>
                </a:solidFill>
              </a:rPr>
              <a:t>system/manager</a:t>
            </a:r>
          </a:p>
          <a:p>
            <a:pPr lvl="1" eaLnBrk="1" hangingPunct="1">
              <a:lnSpc>
                <a:spcPts val="2500"/>
              </a:lnSpc>
              <a:defRPr/>
            </a:pPr>
            <a:r>
              <a:rPr lang="en-US" altLang="zh-CN">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设置开始在线备份标志</a:t>
            </a:r>
          </a:p>
          <a:p>
            <a:pPr marL="457200" indent="-457200" defTabSz="713049" eaLnBrk="1" hangingPunct="1">
              <a:lnSpc>
                <a:spcPts val="2500"/>
              </a:lnSpc>
              <a:spcAft>
                <a:spcPts val="468"/>
              </a:spcAft>
              <a:buFont typeface="+mj-ea"/>
              <a:buAutoNum type="circleNumDbPlain"/>
              <a:defRPr/>
            </a:pPr>
            <a:r>
              <a:rPr lang="en-US" altLang="zh-CN" smtClean="0">
                <a:solidFill>
                  <a:schemeClr val="tx1">
                    <a:lumMod val="50000"/>
                    <a:lumOff val="50000"/>
                  </a:schemeClr>
                </a:solidFill>
              </a:rPr>
              <a:t>sql&gt;alter </a:t>
            </a:r>
            <a:r>
              <a:rPr lang="en-US" altLang="zh-CN">
                <a:solidFill>
                  <a:schemeClr val="tx1">
                    <a:lumMod val="50000"/>
                    <a:lumOff val="50000"/>
                  </a:schemeClr>
                </a:solidFill>
              </a:rPr>
              <a:t>tablespace user_data begin backup;</a:t>
            </a:r>
          </a:p>
          <a:p>
            <a:pPr lvl="1" eaLnBrk="1" hangingPunct="1">
              <a:lnSpc>
                <a:spcPts val="2500"/>
              </a:lnSpc>
              <a:defRPr/>
            </a:pPr>
            <a:r>
              <a:rPr lang="en-US" altLang="zh-CN">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备份表空间所对应的数据文件</a:t>
            </a:r>
          </a:p>
          <a:p>
            <a:pPr marL="457200" indent="-457200" defTabSz="713049" eaLnBrk="1" hangingPunct="1">
              <a:lnSpc>
                <a:spcPts val="2500"/>
              </a:lnSpc>
              <a:spcAft>
                <a:spcPts val="468"/>
              </a:spcAft>
              <a:buFont typeface="+mj-ea"/>
              <a:buAutoNum type="circleNumDbPlain"/>
              <a:defRPr/>
            </a:pPr>
            <a:r>
              <a:rPr lang="en-US" altLang="zh-CN" smtClean="0">
                <a:solidFill>
                  <a:schemeClr val="tx1">
                    <a:lumMod val="50000"/>
                    <a:lumOff val="50000"/>
                  </a:schemeClr>
                </a:solidFill>
              </a:rPr>
              <a:t>sql&gt;host </a:t>
            </a:r>
            <a:r>
              <a:rPr lang="en-US" altLang="zh-CN">
                <a:solidFill>
                  <a:schemeClr val="tx1">
                    <a:lumMod val="50000"/>
                    <a:lumOff val="50000"/>
                  </a:schemeClr>
                </a:solidFill>
              </a:rPr>
              <a:t>copy d:\orant\database\usr1orcl.ora d:\orabak\</a:t>
            </a:r>
          </a:p>
          <a:p>
            <a:pPr lvl="1" eaLnBrk="1" hangingPunct="1">
              <a:lnSpc>
                <a:spcPts val="2500"/>
              </a:lnSpc>
              <a:defRPr/>
            </a:pPr>
            <a:r>
              <a:rPr lang="en-US" altLang="zh-CN">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设置停止在线备份标志</a:t>
            </a:r>
          </a:p>
          <a:p>
            <a:pPr marL="457200" indent="-457200" defTabSz="713049" eaLnBrk="1" hangingPunct="1">
              <a:lnSpc>
                <a:spcPts val="2500"/>
              </a:lnSpc>
              <a:spcAft>
                <a:spcPts val="468"/>
              </a:spcAft>
              <a:buFont typeface="+mj-ea"/>
              <a:buAutoNum type="circleNumDbPlain"/>
              <a:defRPr/>
            </a:pPr>
            <a:r>
              <a:rPr lang="en-US" altLang="zh-CN" smtClean="0">
                <a:solidFill>
                  <a:schemeClr val="tx1">
                    <a:lumMod val="50000"/>
                    <a:lumOff val="50000"/>
                  </a:schemeClr>
                </a:solidFill>
              </a:rPr>
              <a:t>sql&gt;alter </a:t>
            </a:r>
            <a:r>
              <a:rPr lang="en-US" altLang="zh-CN">
                <a:solidFill>
                  <a:schemeClr val="tx1">
                    <a:lumMod val="50000"/>
                    <a:lumOff val="50000"/>
                  </a:schemeClr>
                </a:solidFill>
              </a:rPr>
              <a:t>tablespace user_data end backup;</a:t>
            </a:r>
          </a:p>
          <a:p>
            <a:pPr marL="285750" indent="-285750" defTabSz="713049" eaLnBrk="1" hangingPunct="1">
              <a:lnSpc>
                <a:spcPts val="2500"/>
              </a:lnSpc>
              <a:spcAft>
                <a:spcPts val="468"/>
              </a:spcAft>
              <a:defRPr/>
            </a:pPr>
            <a:endParaRPr lang="zh-CN" altLang="en-US">
              <a:solidFill>
                <a:schemeClr val="tx1">
                  <a:lumMod val="50000"/>
                  <a:lumOff val="50000"/>
                </a:schemeClr>
              </a:solidFill>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逻辑备份</a:t>
            </a:r>
          </a:p>
        </p:txBody>
      </p:sp>
      <p:sp>
        <p:nvSpPr>
          <p:cNvPr id="162820" name="Rectangle 4"/>
          <p:cNvSpPr>
            <a:spLocks noGrp="1" noChangeArrowheads="1"/>
          </p:cNvSpPr>
          <p:nvPr>
            <p:ph sz="quarter" idx="10"/>
          </p:nvPr>
        </p:nvSpPr>
        <p:spPr>
          <a:xfrm>
            <a:off x="684213" y="769938"/>
            <a:ext cx="8135937" cy="2703512"/>
          </a:xfrm>
          <a:ln>
            <a:prstDash val="dash"/>
            <a:miter lim="800000"/>
            <a:headEnd/>
            <a:tailEnd/>
          </a:ln>
        </p:spPr>
        <p:txBody>
          <a:bodyPr lIns="71305" tIns="35652" rIns="71305" bIns="35652">
            <a:spAutoFit/>
          </a:bodyPr>
          <a:lstStyle/>
          <a:p>
            <a:pPr marL="0" indent="0" defTabSz="713049" eaLnBrk="1" hangingPunct="1">
              <a:lnSpc>
                <a:spcPct val="150000"/>
              </a:lnSpc>
              <a:spcAft>
                <a:spcPts val="468"/>
              </a:spcAft>
              <a:buFont typeface="Arial" charset="0"/>
              <a:buNone/>
              <a:defRPr/>
            </a:pPr>
            <a:r>
              <a:rPr lang="zh-CN" altLang="en-US" smtClean="0">
                <a:solidFill>
                  <a:schemeClr val="tx1">
                    <a:lumMod val="50000"/>
                    <a:lumOff val="50000"/>
                  </a:schemeClr>
                </a:solidFill>
              </a:rPr>
              <a:t>逻辑</a:t>
            </a:r>
            <a:r>
              <a:rPr lang="zh-CN" altLang="en-US">
                <a:solidFill>
                  <a:schemeClr val="tx1">
                    <a:lumMod val="50000"/>
                    <a:lumOff val="50000"/>
                  </a:schemeClr>
                </a:solidFill>
              </a:rPr>
              <a:t>备份是通过读取数据库记录集，且将记录集写入</a:t>
            </a:r>
            <a:r>
              <a:rPr lang="zh-CN" altLang="en-US" smtClean="0">
                <a:solidFill>
                  <a:schemeClr val="tx1">
                    <a:lumMod val="50000"/>
                    <a:lumOff val="50000"/>
                  </a:schemeClr>
                </a:solidFill>
              </a:rPr>
              <a:t>二进制</a:t>
            </a:r>
            <a:r>
              <a:rPr lang="zh-CN" altLang="en-US">
                <a:solidFill>
                  <a:schemeClr val="tx1">
                    <a:lumMod val="50000"/>
                    <a:lumOff val="50000"/>
                  </a:schemeClr>
                </a:solidFill>
              </a:rPr>
              <a:t>文件来实现。这种记录集的读出与物理位置无关。</a:t>
            </a:r>
            <a:r>
              <a:rPr lang="en-US" altLang="zh-CN">
                <a:solidFill>
                  <a:schemeClr val="tx1">
                    <a:lumMod val="50000"/>
                    <a:lumOff val="50000"/>
                  </a:schemeClr>
                </a:solidFill>
              </a:rPr>
              <a:t>ORACLE</a:t>
            </a:r>
            <a:r>
              <a:rPr lang="zh-CN" altLang="en-US" smtClean="0">
                <a:solidFill>
                  <a:schemeClr val="tx1">
                    <a:lumMod val="50000"/>
                    <a:lumOff val="50000"/>
                  </a:schemeClr>
                </a:solidFill>
              </a:rPr>
              <a:t>的逻辑</a:t>
            </a:r>
            <a:r>
              <a:rPr lang="zh-CN" altLang="en-US">
                <a:solidFill>
                  <a:schemeClr val="tx1">
                    <a:lumMod val="50000"/>
                    <a:lumOff val="50000"/>
                  </a:schemeClr>
                </a:solidFill>
              </a:rPr>
              <a:t>备份实现方法：</a:t>
            </a:r>
          </a:p>
          <a:p>
            <a:pPr marL="285750" indent="-285750" defTabSz="713049" eaLnBrk="1" hangingPunct="1">
              <a:lnSpc>
                <a:spcPct val="150000"/>
              </a:lnSpc>
              <a:spcAft>
                <a:spcPts val="468"/>
              </a:spcAft>
              <a:defRPr/>
            </a:pPr>
            <a:r>
              <a:rPr lang="en-US" altLang="zh-CN" smtClean="0">
                <a:solidFill>
                  <a:schemeClr val="tx1">
                    <a:lumMod val="50000"/>
                    <a:lumOff val="50000"/>
                  </a:schemeClr>
                </a:solidFill>
              </a:rPr>
              <a:t>EXPORT</a:t>
            </a:r>
            <a:r>
              <a:rPr lang="zh-CN" altLang="en-US">
                <a:solidFill>
                  <a:schemeClr val="tx1">
                    <a:lumMod val="50000"/>
                    <a:lumOff val="50000"/>
                  </a:schemeClr>
                </a:solidFill>
              </a:rPr>
              <a:t>实用程序来实现</a:t>
            </a:r>
            <a:r>
              <a:rPr lang="en-US" altLang="zh-CN">
                <a:solidFill>
                  <a:schemeClr val="tx1">
                    <a:lumMod val="50000"/>
                    <a:lumOff val="50000"/>
                  </a:schemeClr>
                </a:solidFill>
              </a:rPr>
              <a:t>（exp.exe)</a:t>
            </a:r>
          </a:p>
          <a:p>
            <a:pPr marL="285750" indent="-285750" defTabSz="713049" eaLnBrk="1" hangingPunct="1">
              <a:lnSpc>
                <a:spcPct val="150000"/>
              </a:lnSpc>
              <a:spcAft>
                <a:spcPts val="468"/>
              </a:spcAft>
              <a:defRPr/>
            </a:pPr>
            <a:r>
              <a:rPr lang="en-US" altLang="zh-CN">
                <a:solidFill>
                  <a:schemeClr val="tx1">
                    <a:lumMod val="50000"/>
                    <a:lumOff val="50000"/>
                  </a:schemeClr>
                </a:solidFill>
              </a:rPr>
              <a:t>Oracle Enterprise Manager－&gt;</a:t>
            </a:r>
            <a:r>
              <a:rPr lang="en-US" altLang="zh-CN" smtClean="0">
                <a:solidFill>
                  <a:schemeClr val="tx1">
                    <a:lumMod val="50000"/>
                    <a:lumOff val="50000"/>
                  </a:schemeClr>
                </a:solidFill>
              </a:rPr>
              <a:t>Data </a:t>
            </a:r>
            <a:r>
              <a:rPr lang="en-US" altLang="zh-CN">
                <a:solidFill>
                  <a:schemeClr val="tx1">
                    <a:lumMod val="50000"/>
                    <a:lumOff val="50000"/>
                  </a:schemeClr>
                </a:solidFill>
              </a:rPr>
              <a:t>Manager</a:t>
            </a:r>
          </a:p>
          <a:p>
            <a:pPr marL="285750" indent="-285750" defTabSz="713049" eaLnBrk="1" hangingPunct="1">
              <a:lnSpc>
                <a:spcPct val="150000"/>
              </a:lnSpc>
              <a:spcAft>
                <a:spcPts val="468"/>
              </a:spcAft>
              <a:defRPr/>
            </a:pPr>
            <a:endParaRPr lang="zh-CN" altLang="en-US">
              <a:solidFill>
                <a:schemeClr val="tx1">
                  <a:lumMod val="50000"/>
                  <a:lumOff val="50000"/>
                </a:schemeClr>
              </a:solidFill>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导出备份</a:t>
            </a:r>
          </a:p>
        </p:txBody>
      </p:sp>
      <p:sp>
        <p:nvSpPr>
          <p:cNvPr id="163844"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导出备份有三种模式：</a:t>
            </a:r>
          </a:p>
          <a:p>
            <a:pPr lvl="1" eaLnBrk="1" hangingPunct="1">
              <a:lnSpc>
                <a:spcPts val="2500"/>
              </a:lnSpc>
              <a:defRPr/>
            </a:pPr>
            <a:r>
              <a:rPr lang="zh-CN" altLang="en-US">
                <a:latin typeface="华文楷体" panose="02010600040101010101" pitchFamily="2" charset="-122"/>
                <a:ea typeface="华文楷体" panose="02010600040101010101" pitchFamily="2" charset="-122"/>
              </a:rPr>
              <a:t>用户模式：导出用户所有对象以及对象中的数据；</a:t>
            </a:r>
          </a:p>
          <a:p>
            <a:pPr lvl="1" eaLnBrk="1" hangingPunct="1">
              <a:lnSpc>
                <a:spcPts val="2500"/>
              </a:lnSpc>
              <a:defRPr/>
            </a:pPr>
            <a:r>
              <a:rPr lang="zh-CN" altLang="en-US">
                <a:latin typeface="华文楷体" panose="02010600040101010101" pitchFamily="2" charset="-122"/>
                <a:ea typeface="华文楷体" panose="02010600040101010101" pitchFamily="2" charset="-122"/>
              </a:rPr>
              <a:t>表模式：导出用户所有表或者指定的表；</a:t>
            </a:r>
          </a:p>
          <a:p>
            <a:pPr lvl="1" eaLnBrk="1" hangingPunct="1">
              <a:lnSpc>
                <a:spcPts val="2500"/>
              </a:lnSpc>
              <a:defRPr/>
            </a:pPr>
            <a:r>
              <a:rPr lang="zh-CN" altLang="en-US">
                <a:latin typeface="华文楷体" panose="02010600040101010101" pitchFamily="2" charset="-122"/>
                <a:ea typeface="华文楷体" panose="02010600040101010101" pitchFamily="2" charset="-122"/>
              </a:rPr>
              <a:t>整个数据库：导出数据库中所有对象。</a:t>
            </a:r>
          </a:p>
          <a:p>
            <a:pPr marL="285750" indent="-285750" defTabSz="713049" eaLnBrk="1" hangingPunct="1">
              <a:lnSpc>
                <a:spcPts val="2500"/>
              </a:lnSpc>
              <a:spcAft>
                <a:spcPts val="468"/>
              </a:spcAft>
              <a:defRPr/>
            </a:pPr>
            <a:r>
              <a:rPr lang="zh-CN" altLang="en-US">
                <a:solidFill>
                  <a:schemeClr val="tx1">
                    <a:lumMod val="50000"/>
                    <a:lumOff val="50000"/>
                  </a:schemeClr>
                </a:solidFill>
              </a:rPr>
              <a:t>它的备份有三种类型：</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完全型(</a:t>
            </a:r>
            <a:r>
              <a:rPr lang="en-US" altLang="zh-CN">
                <a:latin typeface="华文楷体" panose="02010600040101010101" pitchFamily="2" charset="-122"/>
                <a:ea typeface="华文楷体" panose="02010600040101010101" pitchFamily="2" charset="-122"/>
              </a:rPr>
              <a:t>COMPLETE EXPORT)：</a:t>
            </a:r>
            <a:r>
              <a:rPr lang="zh-CN" altLang="en-US">
                <a:latin typeface="华文楷体" panose="02010600040101010101" pitchFamily="2" charset="-122"/>
                <a:ea typeface="华文楷体" panose="02010600040101010101" pitchFamily="2" charset="-122"/>
              </a:rPr>
              <a:t>备份整个数据库；</a:t>
            </a:r>
          </a:p>
          <a:p>
            <a:pPr lvl="1" eaLnBrk="1" hangingPunct="1">
              <a:lnSpc>
                <a:spcPts val="2500"/>
              </a:lnSpc>
              <a:defRPr/>
            </a:pPr>
            <a:r>
              <a:rPr lang="zh-CN" altLang="en-US">
                <a:latin typeface="华文楷体" panose="02010600040101010101" pitchFamily="2" charset="-122"/>
                <a:ea typeface="华文楷体" panose="02010600040101010101" pitchFamily="2" charset="-122"/>
              </a:rPr>
              <a:t>积累型(</a:t>
            </a:r>
            <a:r>
              <a:rPr lang="en-US" altLang="zh-CN">
                <a:latin typeface="华文楷体" panose="02010600040101010101" pitchFamily="2" charset="-122"/>
                <a:ea typeface="华文楷体" panose="02010600040101010101" pitchFamily="2" charset="-122"/>
              </a:rPr>
              <a:t>COMULATIVE ERPORT)：</a:t>
            </a:r>
            <a:r>
              <a:rPr lang="zh-CN" altLang="en-US">
                <a:latin typeface="华文楷体" panose="02010600040101010101" pitchFamily="2" charset="-122"/>
                <a:ea typeface="华文楷体" panose="02010600040101010101" pitchFamily="2" charset="-122"/>
              </a:rPr>
              <a:t>备份上一次积累型备份所改变的数据</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增量型(</a:t>
            </a:r>
            <a:r>
              <a:rPr lang="en-US" altLang="zh-CN">
                <a:latin typeface="华文楷体" panose="02010600040101010101" pitchFamily="2" charset="-122"/>
                <a:ea typeface="华文楷体" panose="02010600040101010101" pitchFamily="2" charset="-122"/>
              </a:rPr>
              <a:t>INCREAMENTAL EXPORT)：</a:t>
            </a:r>
            <a:r>
              <a:rPr lang="zh-CN" altLang="en-US">
                <a:latin typeface="华文楷体" panose="02010600040101010101" pitchFamily="2" charset="-122"/>
                <a:ea typeface="华文楷体" panose="02010600040101010101" pitchFamily="2" charset="-122"/>
              </a:rPr>
              <a:t>备份上一次备份后改变的数据。</a:t>
            </a:r>
          </a:p>
          <a:p>
            <a:pPr marL="285750" indent="-285750" defTabSz="713049" eaLnBrk="1" hangingPunct="1">
              <a:lnSpc>
                <a:spcPts val="2500"/>
              </a:lnSpc>
              <a:spcAft>
                <a:spcPts val="468"/>
              </a:spcAft>
              <a:defRPr/>
            </a:pPr>
            <a:r>
              <a:rPr lang="en-US" altLang="zh-CN" smtClean="0">
                <a:solidFill>
                  <a:schemeClr val="tx1">
                    <a:lumMod val="50000"/>
                    <a:lumOff val="50000"/>
                  </a:schemeClr>
                </a:solidFill>
              </a:rPr>
              <a:t>EXPORT </a:t>
            </a:r>
            <a:r>
              <a:rPr lang="zh-CN" altLang="en-US">
                <a:solidFill>
                  <a:schemeClr val="tx1">
                    <a:lumMod val="50000"/>
                    <a:lumOff val="50000"/>
                  </a:schemeClr>
                </a:solidFill>
              </a:rPr>
              <a:t>的命令可以交互式、命令行（建议使用）、参数文件的方式进行。具体每一种的方式的操作可参考有关资料，也可通过</a:t>
            </a:r>
            <a:r>
              <a:rPr lang="en-US" altLang="zh-CN">
                <a:solidFill>
                  <a:schemeClr val="tx1">
                    <a:lumMod val="50000"/>
                    <a:lumOff val="50000"/>
                  </a:schemeClr>
                </a:solidFill>
              </a:rPr>
              <a:t>imp help＝y</a:t>
            </a:r>
            <a:r>
              <a:rPr lang="zh-CN" altLang="en-US">
                <a:solidFill>
                  <a:schemeClr val="tx1">
                    <a:lumMod val="50000"/>
                    <a:lumOff val="50000"/>
                  </a:schemeClr>
                </a:solidFill>
              </a:rPr>
              <a:t>的查看帮助</a:t>
            </a:r>
            <a:r>
              <a:rPr lang="zh-CN" altLang="en-US" smtClean="0">
                <a:solidFill>
                  <a:schemeClr val="tx1">
                    <a:lumMod val="50000"/>
                    <a:lumOff val="50000"/>
                  </a:schemeClr>
                </a:solidFill>
              </a:rPr>
              <a:t>。</a:t>
            </a:r>
            <a:endParaRPr lang="zh-CN" altLang="en-US">
              <a:solidFill>
                <a:schemeClr val="tx1">
                  <a:lumMod val="50000"/>
                  <a:lumOff val="50000"/>
                </a:schemeClr>
              </a:solidFill>
            </a:endParaRP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导出备份示例</a:t>
            </a:r>
          </a:p>
        </p:txBody>
      </p:sp>
      <p:sp>
        <p:nvSpPr>
          <p:cNvPr id="164868"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重要</a:t>
            </a:r>
            <a:r>
              <a:rPr lang="zh-CN" altLang="en-US">
                <a:solidFill>
                  <a:schemeClr val="tx1">
                    <a:lumMod val="50000"/>
                    <a:lumOff val="50000"/>
                  </a:schemeClr>
                </a:solidFill>
              </a:rPr>
              <a:t>的关键字说明：</a:t>
            </a:r>
          </a:p>
          <a:p>
            <a:pPr lvl="1" eaLnBrk="1" hangingPunct="1">
              <a:lnSpc>
                <a:spcPts val="2500"/>
              </a:lnSpc>
              <a:defRPr/>
            </a:pPr>
            <a:r>
              <a:rPr lang="en-US" altLang="zh-CN" sz="1600">
                <a:latin typeface="华文楷体" panose="02010600040101010101" pitchFamily="2" charset="-122"/>
                <a:ea typeface="华文楷体" panose="02010600040101010101" pitchFamily="2" charset="-122"/>
              </a:rPr>
              <a:t>FILE：</a:t>
            </a:r>
            <a:r>
              <a:rPr lang="zh-CN" altLang="en-US" sz="1600">
                <a:latin typeface="华文楷体" panose="02010600040101010101" pitchFamily="2" charset="-122"/>
                <a:ea typeface="华文楷体" panose="02010600040101010101" pitchFamily="2" charset="-122"/>
              </a:rPr>
              <a:t>由</a:t>
            </a:r>
            <a:r>
              <a:rPr lang="en-US" altLang="zh-CN" sz="1600">
                <a:latin typeface="华文楷体" panose="02010600040101010101" pitchFamily="2" charset="-122"/>
                <a:ea typeface="华文楷体" panose="02010600040101010101" pitchFamily="2" charset="-122"/>
              </a:rPr>
              <a:t>EXPORT</a:t>
            </a:r>
            <a:r>
              <a:rPr lang="zh-CN" altLang="en-US" sz="1600">
                <a:latin typeface="华文楷体" panose="02010600040101010101" pitchFamily="2" charset="-122"/>
                <a:ea typeface="华文楷体" panose="02010600040101010101" pitchFamily="2" charset="-122"/>
              </a:rPr>
              <a:t>建立的输出文件名。缺省：</a:t>
            </a:r>
            <a:r>
              <a:rPr lang="en-US" altLang="zh-CN" sz="1600">
                <a:latin typeface="华文楷体" panose="02010600040101010101" pitchFamily="2" charset="-122"/>
                <a:ea typeface="华文楷体" panose="02010600040101010101" pitchFamily="2" charset="-122"/>
              </a:rPr>
              <a:t>expdat.dmp</a:t>
            </a:r>
          </a:p>
          <a:p>
            <a:pPr lvl="1" eaLnBrk="1" hangingPunct="1">
              <a:lnSpc>
                <a:spcPts val="2500"/>
              </a:lnSpc>
              <a:defRPr/>
            </a:pPr>
            <a:r>
              <a:rPr lang="en-US" altLang="zh-CN" sz="1600">
                <a:latin typeface="华文楷体" panose="02010600040101010101" pitchFamily="2" charset="-122"/>
                <a:ea typeface="华文楷体" panose="02010600040101010101" pitchFamily="2" charset="-122"/>
              </a:rPr>
              <a:t>TABLES: </a:t>
            </a:r>
            <a:r>
              <a:rPr lang="zh-CN" altLang="en-US" sz="1600">
                <a:latin typeface="华文楷体" panose="02010600040101010101" pitchFamily="2" charset="-122"/>
                <a:ea typeface="华文楷体" panose="02010600040101010101" pitchFamily="2" charset="-122"/>
              </a:rPr>
              <a:t>指定要导出的表。</a:t>
            </a:r>
          </a:p>
          <a:p>
            <a:pPr lvl="1" eaLnBrk="1" hangingPunct="1">
              <a:lnSpc>
                <a:spcPts val="2500"/>
              </a:lnSpc>
              <a:defRPr/>
            </a:pPr>
            <a:r>
              <a:rPr lang="en-US" altLang="zh-CN" sz="1600">
                <a:latin typeface="华文楷体" panose="02010600040101010101" pitchFamily="2" charset="-122"/>
                <a:ea typeface="华文楷体" panose="02010600040101010101" pitchFamily="2" charset="-122"/>
              </a:rPr>
              <a:t>OWNER:  </a:t>
            </a:r>
            <a:r>
              <a:rPr lang="zh-CN" altLang="en-US" sz="1600">
                <a:latin typeface="华文楷体" panose="02010600040101010101" pitchFamily="2" charset="-122"/>
                <a:ea typeface="华文楷体" panose="02010600040101010101" pitchFamily="2" charset="-122"/>
              </a:rPr>
              <a:t>指定要导出的用户。</a:t>
            </a:r>
          </a:p>
          <a:p>
            <a:pPr lvl="1" eaLnBrk="1" hangingPunct="1">
              <a:lnSpc>
                <a:spcPts val="2500"/>
              </a:lnSpc>
              <a:defRPr/>
            </a:pPr>
            <a:r>
              <a:rPr lang="en-US" altLang="zh-CN" sz="1600">
                <a:latin typeface="华文楷体" panose="02010600040101010101" pitchFamily="2" charset="-122"/>
                <a:ea typeface="华文楷体" panose="02010600040101010101" pitchFamily="2" charset="-122"/>
              </a:rPr>
              <a:t>FULL：  </a:t>
            </a:r>
            <a:r>
              <a:rPr lang="zh-CN" altLang="en-US" sz="1600">
                <a:latin typeface="华文楷体" panose="02010600040101010101" pitchFamily="2" charset="-122"/>
                <a:ea typeface="华文楷体" panose="02010600040101010101" pitchFamily="2" charset="-122"/>
              </a:rPr>
              <a:t>导出整个数据库的标志。</a:t>
            </a:r>
          </a:p>
          <a:p>
            <a:pPr marL="285750" indent="-285750" defTabSz="713049" eaLnBrk="1" hangingPunct="1">
              <a:lnSpc>
                <a:spcPts val="2500"/>
              </a:lnSpc>
              <a:spcAft>
                <a:spcPts val="468"/>
              </a:spcAft>
              <a:defRPr/>
            </a:pPr>
            <a:r>
              <a:rPr lang="zh-CN" altLang="en-US">
                <a:solidFill>
                  <a:schemeClr val="tx1">
                    <a:lumMod val="50000"/>
                    <a:lumOff val="50000"/>
                  </a:schemeClr>
                </a:solidFill>
              </a:rPr>
              <a:t>例：导出</a:t>
            </a:r>
            <a:r>
              <a:rPr lang="en-US" altLang="zh-CN">
                <a:solidFill>
                  <a:schemeClr val="tx1">
                    <a:lumMod val="50000"/>
                    <a:lumOff val="50000"/>
                  </a:schemeClr>
                </a:solidFill>
              </a:rPr>
              <a:t>SCOTT</a:t>
            </a:r>
            <a:r>
              <a:rPr lang="zh-CN" altLang="en-US">
                <a:solidFill>
                  <a:schemeClr val="tx1">
                    <a:lumMod val="50000"/>
                    <a:lumOff val="50000"/>
                  </a:schemeClr>
                </a:solidFill>
              </a:rPr>
              <a:t>用户的</a:t>
            </a:r>
            <a:r>
              <a:rPr lang="en-US" altLang="zh-CN">
                <a:solidFill>
                  <a:schemeClr val="tx1">
                    <a:lumMod val="50000"/>
                    <a:lumOff val="50000"/>
                  </a:schemeClr>
                </a:solidFill>
              </a:rPr>
              <a:t>EMP、DEPT</a:t>
            </a:r>
            <a:r>
              <a:rPr lang="zh-CN" altLang="en-US">
                <a:solidFill>
                  <a:schemeClr val="tx1">
                    <a:lumMod val="50000"/>
                    <a:lumOff val="50000"/>
                  </a:schemeClr>
                </a:solidFill>
              </a:rPr>
              <a:t>表到</a:t>
            </a:r>
            <a:r>
              <a:rPr lang="en-US" altLang="zh-CN">
                <a:solidFill>
                  <a:schemeClr val="tx1">
                    <a:lumMod val="50000"/>
                    <a:lumOff val="50000"/>
                  </a:schemeClr>
                </a:solidFill>
              </a:rPr>
              <a:t>scott.dmp</a:t>
            </a:r>
            <a:r>
              <a:rPr lang="zh-CN" altLang="en-US">
                <a:solidFill>
                  <a:schemeClr val="tx1">
                    <a:lumMod val="50000"/>
                    <a:lumOff val="50000"/>
                  </a:schemeClr>
                </a:solidFill>
              </a:rPr>
              <a:t>文件</a:t>
            </a:r>
          </a:p>
          <a:p>
            <a:pPr lvl="1" eaLnBrk="1" hangingPunct="1">
              <a:lnSpc>
                <a:spcPts val="2500"/>
              </a:lnSpc>
              <a:defRPr/>
            </a:pPr>
            <a:r>
              <a:rPr lang="en-US" altLang="zh-CN">
                <a:latin typeface="华文楷体" panose="02010600040101010101" pitchFamily="2" charset="-122"/>
                <a:ea typeface="华文楷体" panose="02010600040101010101" pitchFamily="2" charset="-122"/>
              </a:rPr>
              <a:t>EXP  scott/tiger file=scott.dmp tables=(emp,dept)</a:t>
            </a:r>
          </a:p>
          <a:p>
            <a:pPr marL="285750" indent="-285750" defTabSz="713049" eaLnBrk="1" hangingPunct="1">
              <a:lnSpc>
                <a:spcPts val="2500"/>
              </a:lnSpc>
              <a:spcAft>
                <a:spcPts val="468"/>
              </a:spcAft>
              <a:defRPr/>
            </a:pPr>
            <a:r>
              <a:rPr lang="zh-CN" altLang="en-US">
                <a:solidFill>
                  <a:schemeClr val="tx1">
                    <a:lumMod val="50000"/>
                    <a:lumOff val="50000"/>
                  </a:schemeClr>
                </a:solidFill>
              </a:rPr>
              <a:t>例：导出</a:t>
            </a:r>
            <a:r>
              <a:rPr lang="en-US" altLang="zh-CN">
                <a:solidFill>
                  <a:schemeClr val="tx1">
                    <a:lumMod val="50000"/>
                    <a:lumOff val="50000"/>
                  </a:schemeClr>
                </a:solidFill>
              </a:rPr>
              <a:t>SCOTT</a:t>
            </a:r>
            <a:r>
              <a:rPr lang="zh-CN" altLang="en-US">
                <a:solidFill>
                  <a:schemeClr val="tx1">
                    <a:lumMod val="50000"/>
                    <a:lumOff val="50000"/>
                  </a:schemeClr>
                </a:solidFill>
              </a:rPr>
              <a:t>用户的所有对象到</a:t>
            </a:r>
            <a:r>
              <a:rPr lang="en-US" altLang="zh-CN">
                <a:solidFill>
                  <a:schemeClr val="tx1">
                    <a:lumMod val="50000"/>
                    <a:lumOff val="50000"/>
                  </a:schemeClr>
                </a:solidFill>
              </a:rPr>
              <a:t>scott.dmp</a:t>
            </a:r>
            <a:r>
              <a:rPr lang="zh-CN" altLang="en-US">
                <a:solidFill>
                  <a:schemeClr val="tx1">
                    <a:lumMod val="50000"/>
                    <a:lumOff val="50000"/>
                  </a:schemeClr>
                </a:solidFill>
              </a:rPr>
              <a:t>文件</a:t>
            </a:r>
          </a:p>
          <a:p>
            <a:pPr lvl="1" eaLnBrk="1" hangingPunct="1">
              <a:lnSpc>
                <a:spcPts val="2500"/>
              </a:lnSpc>
              <a:defRPr/>
            </a:pPr>
            <a:r>
              <a:rPr lang="en-US" altLang="zh-CN">
                <a:latin typeface="华文楷体" panose="02010600040101010101" pitchFamily="2" charset="-122"/>
                <a:ea typeface="华文楷体" panose="02010600040101010101" pitchFamily="2" charset="-122"/>
              </a:rPr>
              <a:t>EXP  system/manager@oracle file=scott owner=scott</a:t>
            </a:r>
          </a:p>
          <a:p>
            <a:pPr marL="285750" indent="-285750" defTabSz="713049" eaLnBrk="1" hangingPunct="1">
              <a:lnSpc>
                <a:spcPts val="2500"/>
              </a:lnSpc>
              <a:spcAft>
                <a:spcPts val="468"/>
              </a:spcAft>
              <a:defRPr/>
            </a:pPr>
            <a:r>
              <a:rPr lang="zh-CN" altLang="en-US">
                <a:solidFill>
                  <a:schemeClr val="tx1">
                    <a:lumMod val="50000"/>
                    <a:lumOff val="50000"/>
                  </a:schemeClr>
                </a:solidFill>
              </a:rPr>
              <a:t>例：全数据库导出到</a:t>
            </a:r>
            <a:r>
              <a:rPr lang="en-US" altLang="zh-CN">
                <a:solidFill>
                  <a:schemeClr val="tx1">
                    <a:lumMod val="50000"/>
                    <a:lumOff val="50000"/>
                  </a:schemeClr>
                </a:solidFill>
              </a:rPr>
              <a:t>fulldb.dmp</a:t>
            </a:r>
            <a:r>
              <a:rPr lang="zh-CN" altLang="en-US">
                <a:solidFill>
                  <a:schemeClr val="tx1">
                    <a:lumMod val="50000"/>
                    <a:lumOff val="50000"/>
                  </a:schemeClr>
                </a:solidFill>
              </a:rPr>
              <a:t>文件</a:t>
            </a:r>
          </a:p>
          <a:p>
            <a:pPr lvl="1" eaLnBrk="1" hangingPunct="1">
              <a:lnSpc>
                <a:spcPts val="2500"/>
              </a:lnSpc>
              <a:defRPr/>
            </a:pPr>
            <a:r>
              <a:rPr lang="en-US" altLang="zh-CN">
                <a:latin typeface="华文楷体" panose="02010600040101010101" pitchFamily="2" charset="-122"/>
                <a:ea typeface="华文楷体" panose="02010600040101010101" pitchFamily="2" charset="-122"/>
              </a:rPr>
              <a:t>EXP  system/manager@oracle file=fulldb.dmp </a:t>
            </a:r>
            <a:r>
              <a:rPr lang="en-US" altLang="zh-CN" smtClean="0">
                <a:latin typeface="华文楷体" panose="02010600040101010101" pitchFamily="2" charset="-122"/>
                <a:ea typeface="华文楷体" panose="02010600040101010101" pitchFamily="2" charset="-122"/>
              </a:rPr>
              <a:t>full=Y</a:t>
            </a:r>
            <a:endParaRPr lang="en-US" altLang="zh-CN">
              <a:latin typeface="华文楷体" panose="02010600040101010101" pitchFamily="2" charset="-122"/>
              <a:ea typeface="华文楷体" panose="02010600040101010101" pitchFamily="2" charset="-122"/>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IMPORT</a:t>
            </a:r>
            <a:r>
              <a:rPr smtClean="0"/>
              <a:t>导入</a:t>
            </a:r>
          </a:p>
        </p:txBody>
      </p:sp>
      <p:sp>
        <p:nvSpPr>
          <p:cNvPr id="165892"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smtClean="0">
                <a:solidFill>
                  <a:schemeClr val="tx1">
                    <a:lumMod val="50000"/>
                    <a:lumOff val="50000"/>
                  </a:schemeClr>
                </a:solidFill>
              </a:rPr>
              <a:t>导</a:t>
            </a:r>
            <a:r>
              <a:rPr lang="zh-CN" altLang="en-US">
                <a:solidFill>
                  <a:schemeClr val="tx1">
                    <a:lumMod val="50000"/>
                    <a:lumOff val="50000"/>
                  </a:schemeClr>
                </a:solidFill>
              </a:rPr>
              <a:t>入的过程是导出的逆过程，这个命令先读取导出来的导出</a:t>
            </a:r>
          </a:p>
          <a:p>
            <a:pPr marL="285750" indent="-285750" defTabSz="713049" eaLnBrk="1" hangingPunct="1">
              <a:lnSpc>
                <a:spcPts val="2500"/>
              </a:lnSpc>
              <a:spcAft>
                <a:spcPts val="468"/>
              </a:spcAft>
              <a:defRPr/>
            </a:pPr>
            <a:r>
              <a:rPr lang="zh-CN" altLang="en-US">
                <a:solidFill>
                  <a:schemeClr val="tx1">
                    <a:lumMod val="50000"/>
                    <a:lumOff val="50000"/>
                  </a:schemeClr>
                </a:solidFill>
              </a:rPr>
              <a:t>转储二进制文件，并运行文件，恢复对象用户和数据。</a:t>
            </a:r>
          </a:p>
          <a:p>
            <a:pPr marL="285750" indent="-285750" defTabSz="713049" eaLnBrk="1" hangingPunct="1">
              <a:lnSpc>
                <a:spcPts val="2500"/>
              </a:lnSpc>
              <a:spcAft>
                <a:spcPts val="468"/>
              </a:spcAft>
              <a:defRPr/>
            </a:pPr>
            <a:r>
              <a:rPr lang="en-US" altLang="zh-CN">
                <a:solidFill>
                  <a:schemeClr val="tx1">
                    <a:lumMod val="50000"/>
                    <a:lumOff val="50000"/>
                  </a:schemeClr>
                </a:solidFill>
              </a:rPr>
              <a:t>IMPORT</a:t>
            </a:r>
            <a:r>
              <a:rPr lang="zh-CN" altLang="en-US">
                <a:solidFill>
                  <a:schemeClr val="tx1">
                    <a:lumMod val="50000"/>
                    <a:lumOff val="50000"/>
                  </a:schemeClr>
                </a:solidFill>
              </a:rPr>
              <a:t>命令执行的方法和</a:t>
            </a:r>
            <a:r>
              <a:rPr lang="en-US" altLang="zh-CN">
                <a:solidFill>
                  <a:schemeClr val="tx1">
                    <a:lumMod val="50000"/>
                    <a:lumOff val="50000"/>
                  </a:schemeClr>
                </a:solidFill>
              </a:rPr>
              <a:t>EXPORT</a:t>
            </a:r>
            <a:r>
              <a:rPr lang="zh-CN" altLang="en-US">
                <a:solidFill>
                  <a:schemeClr val="tx1">
                    <a:lumMod val="50000"/>
                    <a:lumOff val="50000"/>
                  </a:schemeClr>
                </a:solidFill>
              </a:rPr>
              <a:t>方案有关。</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如果</a:t>
            </a:r>
            <a:r>
              <a:rPr lang="en-US" altLang="zh-CN">
                <a:latin typeface="华文楷体" panose="02010600040101010101" pitchFamily="2" charset="-122"/>
                <a:ea typeface="华文楷体" panose="02010600040101010101" pitchFamily="2" charset="-122"/>
              </a:rPr>
              <a:t>EXPORT</a:t>
            </a:r>
            <a:r>
              <a:rPr lang="zh-CN" altLang="en-US">
                <a:latin typeface="华文楷体" panose="02010600040101010101" pitchFamily="2" charset="-122"/>
                <a:ea typeface="华文楷体" panose="02010600040101010101" pitchFamily="2" charset="-122"/>
              </a:rPr>
              <a:t>所实施的是完全型方案(</a:t>
            </a:r>
            <a:r>
              <a:rPr lang="en-US" altLang="zh-CN">
                <a:latin typeface="华文楷体" panose="02010600040101010101" pitchFamily="2" charset="-122"/>
                <a:ea typeface="华文楷体" panose="02010600040101010101" pitchFamily="2" charset="-122"/>
              </a:rPr>
              <a:t>FULL)</a:t>
            </a:r>
            <a:r>
              <a:rPr lang="zh-CN" altLang="en-US">
                <a:latin typeface="华文楷体" panose="02010600040101010101" pitchFamily="2" charset="-122"/>
                <a:ea typeface="华文楷体" panose="02010600040101010101" pitchFamily="2" charset="-122"/>
              </a:rPr>
              <a:t>则在</a:t>
            </a:r>
            <a:r>
              <a:rPr lang="en-US" altLang="zh-CN">
                <a:latin typeface="华文楷体" panose="02010600040101010101" pitchFamily="2" charset="-122"/>
                <a:ea typeface="华文楷体" panose="02010600040101010101" pitchFamily="2" charset="-122"/>
              </a:rPr>
              <a:t>IMPORT</a:t>
            </a:r>
            <a:r>
              <a:rPr lang="zh-CN" altLang="en-US">
                <a:latin typeface="华文楷体" panose="02010600040101010101" pitchFamily="2" charset="-122"/>
                <a:ea typeface="华文楷体" panose="02010600040101010101" pitchFamily="2" charset="-122"/>
              </a:rPr>
              <a:t>时所有的数据对象，包括表空间，数据文件，用户都会在导入时创建，但考虑到数据库中的物理布局，预先创建表空间和用户是有用的。</a:t>
            </a:r>
          </a:p>
          <a:p>
            <a:pPr lvl="1" eaLnBrk="1" hangingPunct="1">
              <a:lnSpc>
                <a:spcPts val="2500"/>
              </a:lnSpc>
              <a:defRPr/>
            </a:pPr>
            <a:r>
              <a:rPr lang="zh-CN" altLang="en-US">
                <a:latin typeface="华文楷体" panose="02010600040101010101" pitchFamily="2" charset="-122"/>
                <a:ea typeface="华文楷体" panose="02010600040101010101" pitchFamily="2" charset="-122"/>
              </a:rPr>
              <a:t>如果</a:t>
            </a:r>
            <a:r>
              <a:rPr lang="en-US" altLang="zh-CN">
                <a:latin typeface="华文楷体" panose="02010600040101010101" pitchFamily="2" charset="-122"/>
                <a:ea typeface="华文楷体" panose="02010600040101010101" pitchFamily="2" charset="-122"/>
              </a:rPr>
              <a:t>EXPORT</a:t>
            </a:r>
            <a:r>
              <a:rPr lang="zh-CN" altLang="en-US">
                <a:latin typeface="华文楷体" panose="02010600040101010101" pitchFamily="2" charset="-122"/>
                <a:ea typeface="华文楷体" panose="02010600040101010101" pitchFamily="2" charset="-122"/>
              </a:rPr>
              <a:t>使用的是</a:t>
            </a:r>
            <a:r>
              <a:rPr lang="en-US" altLang="zh-CN">
                <a:latin typeface="华文楷体" panose="02010600040101010101" pitchFamily="2" charset="-122"/>
                <a:ea typeface="华文楷体" panose="02010600040101010101" pitchFamily="2" charset="-122"/>
              </a:rPr>
              <a:t>INCREMENTAL/CUMULATIVE</a:t>
            </a:r>
            <a:r>
              <a:rPr lang="zh-CN" altLang="en-US">
                <a:latin typeface="华文楷体" panose="02010600040101010101" pitchFamily="2" charset="-122"/>
                <a:ea typeface="华文楷体" panose="02010600040101010101" pitchFamily="2" charset="-122"/>
              </a:rPr>
              <a:t>方式，则需要预先设置好表空间、用户、数据文件。</a:t>
            </a:r>
          </a:p>
          <a:p>
            <a:pPr marL="285750" indent="-285750" defTabSz="713049" eaLnBrk="1" hangingPunct="1">
              <a:lnSpc>
                <a:spcPts val="2500"/>
              </a:lnSpc>
              <a:spcAft>
                <a:spcPts val="468"/>
              </a:spcAft>
              <a:defRPr/>
            </a:pPr>
            <a:endParaRPr lang="zh-CN" altLang="en-US">
              <a:solidFill>
                <a:schemeClr val="tx1">
                  <a:lumMod val="50000"/>
                  <a:lumOff val="50000"/>
                </a:schemeClr>
              </a:solidFill>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逻辑恢复示例</a:t>
            </a:r>
          </a:p>
        </p:txBody>
      </p:sp>
      <p:sp>
        <p:nvSpPr>
          <p:cNvPr id="166916" name="Rectangle 4"/>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例：用导出文件</a:t>
            </a:r>
            <a:r>
              <a:rPr lang="en-US" altLang="zh-CN">
                <a:solidFill>
                  <a:schemeClr val="tx1">
                    <a:lumMod val="50000"/>
                    <a:lumOff val="50000"/>
                  </a:schemeClr>
                </a:solidFill>
              </a:rPr>
              <a:t>scott1.dmp，</a:t>
            </a:r>
            <a:r>
              <a:rPr lang="zh-CN" altLang="en-US">
                <a:solidFill>
                  <a:schemeClr val="tx1">
                    <a:lumMod val="50000"/>
                    <a:lumOff val="50000"/>
                  </a:schemeClr>
                </a:solidFill>
              </a:rPr>
              <a:t>恢复</a:t>
            </a:r>
            <a:r>
              <a:rPr lang="en-US" altLang="zh-CN">
                <a:solidFill>
                  <a:schemeClr val="tx1">
                    <a:lumMod val="50000"/>
                    <a:lumOff val="50000"/>
                  </a:schemeClr>
                </a:solidFill>
              </a:rPr>
              <a:t>emp、dept</a:t>
            </a:r>
            <a:r>
              <a:rPr lang="zh-CN" altLang="en-US">
                <a:solidFill>
                  <a:schemeClr val="tx1">
                    <a:lumMod val="50000"/>
                    <a:lumOff val="50000"/>
                  </a:schemeClr>
                </a:solidFill>
              </a:rPr>
              <a:t>表</a:t>
            </a:r>
          </a:p>
          <a:p>
            <a:pPr lvl="1" eaLnBrk="1" hangingPunct="1">
              <a:lnSpc>
                <a:spcPts val="2500"/>
              </a:lnSpc>
              <a:defRPr/>
            </a:pPr>
            <a:r>
              <a:rPr lang="en-US" altLang="zh-CN">
                <a:latin typeface="华文楷体" panose="02010600040101010101" pitchFamily="2" charset="-122"/>
                <a:ea typeface="华文楷体" panose="02010600040101010101" pitchFamily="2" charset="-122"/>
              </a:rPr>
              <a:t>C:\&gt;IMP  scott/tiger@oracle file=scott tables=(emp,dept)</a:t>
            </a:r>
          </a:p>
          <a:p>
            <a:pPr marL="285750" indent="-285750" defTabSz="713049" eaLnBrk="1" hangingPunct="1">
              <a:lnSpc>
                <a:spcPts val="2500"/>
              </a:lnSpc>
              <a:spcAft>
                <a:spcPts val="468"/>
              </a:spcAft>
              <a:defRPr/>
            </a:pPr>
            <a:r>
              <a:rPr lang="zh-CN" altLang="en-US">
                <a:solidFill>
                  <a:schemeClr val="tx1">
                    <a:lumMod val="50000"/>
                    <a:lumOff val="50000"/>
                  </a:schemeClr>
                </a:solidFill>
              </a:rPr>
              <a:t>例：用导出文件</a:t>
            </a:r>
            <a:r>
              <a:rPr lang="en-US" altLang="zh-CN">
                <a:solidFill>
                  <a:schemeClr val="tx1">
                    <a:lumMod val="50000"/>
                    <a:lumOff val="50000"/>
                  </a:schemeClr>
                </a:solidFill>
              </a:rPr>
              <a:t>scott.dmp，</a:t>
            </a:r>
            <a:r>
              <a:rPr lang="zh-CN" altLang="en-US">
                <a:solidFill>
                  <a:schemeClr val="tx1">
                    <a:lumMod val="50000"/>
                    <a:lumOff val="50000"/>
                  </a:schemeClr>
                </a:solidFill>
              </a:rPr>
              <a:t>恢复</a:t>
            </a:r>
            <a:r>
              <a:rPr lang="en-US" altLang="zh-CN">
                <a:solidFill>
                  <a:schemeClr val="tx1">
                    <a:lumMod val="50000"/>
                    <a:lumOff val="50000"/>
                  </a:schemeClr>
                </a:solidFill>
              </a:rPr>
              <a:t>scott</a:t>
            </a:r>
            <a:r>
              <a:rPr lang="zh-CN" altLang="en-US">
                <a:solidFill>
                  <a:schemeClr val="tx1">
                    <a:lumMod val="50000"/>
                    <a:lumOff val="50000"/>
                  </a:schemeClr>
                </a:solidFill>
              </a:rPr>
              <a:t>用户的全部对象</a:t>
            </a:r>
          </a:p>
          <a:p>
            <a:pPr lvl="1" eaLnBrk="1" hangingPunct="1">
              <a:lnSpc>
                <a:spcPts val="2500"/>
              </a:lnSpc>
              <a:defRPr/>
            </a:pPr>
            <a:r>
              <a:rPr lang="en-US" altLang="zh-CN">
                <a:latin typeface="华文楷体" panose="02010600040101010101" pitchFamily="2" charset="-122"/>
                <a:ea typeface="华文楷体" panose="02010600040101010101" pitchFamily="2" charset="-122"/>
              </a:rPr>
              <a:t>C:\&gt;IMP  system/manager@oracle file=scott fromuser=scott</a:t>
            </a:r>
          </a:p>
          <a:p>
            <a:pPr lvl="1" eaLnBrk="1" hangingPunct="1">
              <a:lnSpc>
                <a:spcPts val="2500"/>
              </a:lnSpc>
              <a:defRPr/>
            </a:pPr>
            <a:r>
              <a:rPr lang="en-US" altLang="zh-CN">
                <a:latin typeface="华文楷体" panose="02010600040101010101" pitchFamily="2" charset="-122"/>
                <a:ea typeface="华文楷体" panose="02010600040101010101" pitchFamily="2" charset="-122"/>
              </a:rPr>
              <a:t>    touser=scott</a:t>
            </a:r>
          </a:p>
          <a:p>
            <a:pPr marL="285750" indent="-285750" defTabSz="713049" eaLnBrk="1" hangingPunct="1">
              <a:lnSpc>
                <a:spcPts val="2500"/>
              </a:lnSpc>
              <a:spcAft>
                <a:spcPts val="468"/>
              </a:spcAft>
              <a:defRPr/>
            </a:pPr>
            <a:r>
              <a:rPr lang="zh-CN" altLang="en-US">
                <a:solidFill>
                  <a:schemeClr val="tx1">
                    <a:lumMod val="50000"/>
                    <a:lumOff val="50000"/>
                  </a:schemeClr>
                </a:solidFill>
              </a:rPr>
              <a:t>例：用导出文件</a:t>
            </a:r>
            <a:r>
              <a:rPr lang="en-US" altLang="zh-CN">
                <a:solidFill>
                  <a:schemeClr val="tx1">
                    <a:lumMod val="50000"/>
                    <a:lumOff val="50000"/>
                  </a:schemeClr>
                </a:solidFill>
              </a:rPr>
              <a:t>fulldb.dmp，</a:t>
            </a:r>
            <a:r>
              <a:rPr lang="zh-CN" altLang="en-US">
                <a:solidFill>
                  <a:schemeClr val="tx1">
                    <a:lumMod val="50000"/>
                    <a:lumOff val="50000"/>
                  </a:schemeClr>
                </a:solidFill>
              </a:rPr>
              <a:t>恢复的整个数据库</a:t>
            </a:r>
          </a:p>
          <a:p>
            <a:pPr lvl="1" eaLnBrk="1" hangingPunct="1">
              <a:lnSpc>
                <a:spcPts val="2500"/>
              </a:lnSpc>
              <a:defRPr/>
            </a:pPr>
            <a:r>
              <a:rPr lang="en-US" altLang="zh-CN">
                <a:latin typeface="华文楷体" panose="02010600040101010101" pitchFamily="2" charset="-122"/>
                <a:ea typeface="华文楷体" panose="02010600040101010101" pitchFamily="2" charset="-122"/>
              </a:rPr>
              <a:t>C:\&gt;IMP  system/manager@oracle file=fulldb.dmp full=Y</a:t>
            </a:r>
          </a:p>
          <a:p>
            <a:pPr marL="285750" indent="-285750" defTabSz="713049" eaLnBrk="1" hangingPunct="1">
              <a:lnSpc>
                <a:spcPts val="2500"/>
              </a:lnSpc>
              <a:spcAft>
                <a:spcPts val="468"/>
              </a:spcAft>
              <a:defRPr/>
            </a:pPr>
            <a:endParaRPr lang="en-US" altLang="zh-CN">
              <a:solidFill>
                <a:schemeClr val="tx1">
                  <a:lumMod val="50000"/>
                  <a:lumOff val="50000"/>
                </a:schemeClr>
              </a:solidFill>
            </a:endParaRPr>
          </a:p>
          <a:p>
            <a:pPr marL="285750" indent="-285750" defTabSz="713049" eaLnBrk="1" hangingPunct="1">
              <a:lnSpc>
                <a:spcPts val="2500"/>
              </a:lnSpc>
              <a:spcAft>
                <a:spcPts val="468"/>
              </a:spcAft>
              <a:defRPr/>
            </a:pPr>
            <a:endParaRPr lang="zh-CN" altLang="en-US">
              <a:solidFill>
                <a:schemeClr val="tx1">
                  <a:lumMod val="50000"/>
                  <a:lumOff val="50000"/>
                </a:schemeClr>
              </a:solidFill>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矩形 1"/>
          <p:cNvSpPr>
            <a:spLocks noChangeArrowheads="1"/>
          </p:cNvSpPr>
          <p:nvPr/>
        </p:nvSpPr>
        <p:spPr bwMode="auto">
          <a:xfrm>
            <a:off x="5065713" y="1954213"/>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数据库恢复技术</a:t>
            </a:r>
          </a:p>
        </p:txBody>
      </p:sp>
      <p:sp>
        <p:nvSpPr>
          <p:cNvPr id="95235" name="矩形 23"/>
          <p:cNvSpPr>
            <a:spLocks noChangeArrowheads="1"/>
          </p:cNvSpPr>
          <p:nvPr/>
        </p:nvSpPr>
        <p:spPr bwMode="auto">
          <a:xfrm>
            <a:off x="5081588" y="2741613"/>
            <a:ext cx="2222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提升恢复效率的技术</a:t>
            </a:r>
          </a:p>
        </p:txBody>
      </p:sp>
      <p:sp>
        <p:nvSpPr>
          <p:cNvPr id="95236" name="矩形 32"/>
          <p:cNvSpPr>
            <a:spLocks noChangeArrowheads="1"/>
          </p:cNvSpPr>
          <p:nvPr/>
        </p:nvSpPr>
        <p:spPr bwMode="auto">
          <a:xfrm>
            <a:off x="5065713" y="3517900"/>
            <a:ext cx="2232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ORACLE</a:t>
            </a:r>
            <a:r>
              <a:rPr lang="zh-CN" altLang="en-US" sz="1800" b="1">
                <a:solidFill>
                  <a:schemeClr val="bg1"/>
                </a:solidFill>
                <a:latin typeface="微软雅黑" panose="020B0503020204020204" pitchFamily="34" charset="-122"/>
                <a:ea typeface="微软雅黑" panose="020B0503020204020204" pitchFamily="34" charset="-122"/>
              </a:rPr>
              <a:t>备份与恢复</a:t>
            </a:r>
          </a:p>
        </p:txBody>
      </p:sp>
      <p:sp>
        <p:nvSpPr>
          <p:cNvPr id="95237" name="矩形 19"/>
          <p:cNvSpPr>
            <a:spLocks noChangeArrowheads="1"/>
          </p:cNvSpPr>
          <p:nvPr/>
        </p:nvSpPr>
        <p:spPr bwMode="auto">
          <a:xfrm>
            <a:off x="5081588" y="4252913"/>
            <a:ext cx="606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小结</a:t>
            </a:r>
          </a:p>
        </p:txBody>
      </p:sp>
      <p:sp>
        <p:nvSpPr>
          <p:cNvPr id="95238" name="矩形 1"/>
          <p:cNvSpPr>
            <a:spLocks noChangeArrowheads="1"/>
          </p:cNvSpPr>
          <p:nvPr/>
        </p:nvSpPr>
        <p:spPr bwMode="auto">
          <a:xfrm>
            <a:off x="5059363" y="1250950"/>
            <a:ext cx="17605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恢复的主要概念</a:t>
            </a:r>
          </a:p>
        </p:txBody>
      </p:sp>
      <p:cxnSp>
        <p:nvCxnSpPr>
          <p:cNvPr id="33" name="直接连接符 32"/>
          <p:cNvCxnSpPr/>
          <p:nvPr/>
        </p:nvCxnSpPr>
        <p:spPr>
          <a:xfrm>
            <a:off x="4999038" y="16129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999038" y="23701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999038" y="31273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5242" name="文本框 41"/>
          <p:cNvSpPr txBox="1">
            <a:spLocks noChangeArrowheads="1"/>
          </p:cNvSpPr>
          <p:nvPr/>
        </p:nvSpPr>
        <p:spPr bwMode="auto">
          <a:xfrm>
            <a:off x="4506913" y="1035050"/>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95243" name="文本框 44"/>
          <p:cNvSpPr txBox="1">
            <a:spLocks noChangeArrowheads="1"/>
          </p:cNvSpPr>
          <p:nvPr/>
        </p:nvSpPr>
        <p:spPr bwMode="auto">
          <a:xfrm>
            <a:off x="4506913" y="17795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95244" name="文本框 46"/>
          <p:cNvSpPr txBox="1">
            <a:spLocks noChangeArrowheads="1"/>
          </p:cNvSpPr>
          <p:nvPr/>
        </p:nvSpPr>
        <p:spPr bwMode="auto">
          <a:xfrm>
            <a:off x="4506913" y="25225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47" name="直接连接符 46"/>
          <p:cNvCxnSpPr/>
          <p:nvPr/>
        </p:nvCxnSpPr>
        <p:spPr>
          <a:xfrm>
            <a:off x="4999038" y="3886200"/>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46434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5247" name="文本框 57"/>
          <p:cNvSpPr txBox="1">
            <a:spLocks noChangeArrowheads="1"/>
          </p:cNvSpPr>
          <p:nvPr/>
        </p:nvSpPr>
        <p:spPr bwMode="auto">
          <a:xfrm>
            <a:off x="4506913" y="326548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95248" name="文本框 58"/>
          <p:cNvSpPr txBox="1">
            <a:spLocks noChangeArrowheads="1"/>
          </p:cNvSpPr>
          <p:nvPr/>
        </p:nvSpPr>
        <p:spPr bwMode="auto">
          <a:xfrm>
            <a:off x="4506913" y="40100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小结</a:t>
            </a:r>
          </a:p>
        </p:txBody>
      </p:sp>
      <p:sp>
        <p:nvSpPr>
          <p:cNvPr id="92163" name="Rectangle 3"/>
          <p:cNvSpPr>
            <a:spLocks noGrp="1" noChangeArrowheads="1"/>
          </p:cNvSpPr>
          <p:nvPr>
            <p:ph sz="quarter" idx="10"/>
          </p:nvPr>
        </p:nvSpPr>
        <p:spPr>
          <a:xfrm>
            <a:off x="684213" y="769938"/>
            <a:ext cx="8135937" cy="2586037"/>
          </a:xfrm>
          <a:ln>
            <a:prstDash val="dash"/>
            <a:miter lim="800000"/>
            <a:headEnd/>
            <a:tailEnd/>
          </a:ln>
        </p:spPr>
        <p:txBody>
          <a:bodyPr lIns="71305" tIns="35652" rIns="71305" bIns="35652">
            <a:spAutoFit/>
          </a:bodyPr>
          <a:lstStyle/>
          <a:p>
            <a:pPr marL="285750" indent="-285750" defTabSz="713049" eaLnBrk="1" hangingPunct="1">
              <a:lnSpc>
                <a:spcPct val="150000"/>
              </a:lnSpc>
              <a:spcAft>
                <a:spcPts val="468"/>
              </a:spcAft>
              <a:defRPr/>
            </a:pPr>
            <a:r>
              <a:rPr lang="zh-CN" altLang="en-US">
                <a:solidFill>
                  <a:schemeClr val="tx1">
                    <a:lumMod val="50000"/>
                    <a:lumOff val="50000"/>
                  </a:schemeClr>
                </a:solidFill>
              </a:rPr>
              <a:t>如果数据库只包含成功事务提交的结果，就说数据库处于一致性状态。保证数据一致性是对数据库的最基本的要求。</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事务</a:t>
            </a:r>
            <a:r>
              <a:rPr lang="zh-CN" altLang="en-US">
                <a:solidFill>
                  <a:schemeClr val="tx1">
                    <a:lumMod val="50000"/>
                    <a:lumOff val="50000"/>
                  </a:schemeClr>
                </a:solidFill>
              </a:rPr>
              <a:t>是数据库的逻辑工作单位</a:t>
            </a:r>
          </a:p>
          <a:p>
            <a:pPr lvl="1" eaLnBrk="1" hangingPunct="1">
              <a:lnSpc>
                <a:spcPct val="150000"/>
              </a:lnSpc>
              <a:defRPr/>
            </a:pPr>
            <a:r>
              <a:rPr lang="en-US" altLang="zh-CN">
                <a:latin typeface="华文楷体" panose="02010600040101010101" pitchFamily="2" charset="-122"/>
                <a:ea typeface="华文楷体" panose="02010600040101010101" pitchFamily="2" charset="-122"/>
              </a:rPr>
              <a:t>DBMS</a:t>
            </a:r>
            <a:r>
              <a:rPr lang="zh-CN" altLang="en-US">
                <a:latin typeface="华文楷体" panose="02010600040101010101" pitchFamily="2" charset="-122"/>
                <a:ea typeface="华文楷体" panose="02010600040101010101" pitchFamily="2" charset="-122"/>
              </a:rPr>
              <a:t>保证系统中一切事务的原子性、一致性、隔离性和持续性</a:t>
            </a:r>
          </a:p>
          <a:p>
            <a:pPr marL="285750" indent="-285750" defTabSz="713049" eaLnBrk="1" hangingPunct="1">
              <a:lnSpc>
                <a:spcPct val="150000"/>
              </a:lnSpc>
              <a:spcAft>
                <a:spcPts val="468"/>
              </a:spcAft>
              <a:defRPr/>
            </a:pPr>
            <a:endParaRPr lang="en-US" altLang="zh-CN">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事务的特性</a:t>
            </a:r>
            <a:r>
              <a:rPr lang="en-US" altLang="zh-CN" smtClean="0"/>
              <a:t>(ACID</a:t>
            </a:r>
            <a:r>
              <a:rPr smtClean="0"/>
              <a:t>特性</a:t>
            </a:r>
            <a:r>
              <a:rPr lang="en-US" altLang="zh-CN" smtClean="0"/>
              <a:t>)</a:t>
            </a:r>
          </a:p>
        </p:txBody>
      </p:sp>
      <p:sp>
        <p:nvSpPr>
          <p:cNvPr id="9219"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eaLnBrk="1" hangingPunct="1">
              <a:lnSpc>
                <a:spcPct val="150000"/>
              </a:lnSpc>
              <a:defRPr/>
            </a:pPr>
            <a:r>
              <a:rPr lang="zh-CN" altLang="en-US" smtClean="0">
                <a:solidFill>
                  <a:schemeClr val="tx1">
                    <a:lumMod val="50000"/>
                    <a:lumOff val="50000"/>
                  </a:schemeClr>
                </a:solidFill>
              </a:rPr>
              <a:t>原子</a:t>
            </a:r>
            <a:r>
              <a:rPr lang="zh-CN" altLang="en-US">
                <a:solidFill>
                  <a:schemeClr val="tx1">
                    <a:lumMod val="50000"/>
                    <a:lumOff val="50000"/>
                  </a:schemeClr>
                </a:solidFill>
              </a:rPr>
              <a:t>性（</a:t>
            </a:r>
            <a:r>
              <a:rPr lang="en-US" altLang="zh-CN">
                <a:solidFill>
                  <a:schemeClr val="tx1">
                    <a:lumMod val="50000"/>
                    <a:lumOff val="50000"/>
                  </a:schemeClr>
                </a:solidFill>
              </a:rPr>
              <a:t>Atomicity</a:t>
            </a:r>
            <a:r>
              <a:rPr lang="zh-CN" altLang="en-US">
                <a:solidFill>
                  <a:schemeClr val="tx1">
                    <a:lumMod val="50000"/>
                    <a:lumOff val="50000"/>
                  </a:schemeClr>
                </a:solidFill>
              </a:rPr>
              <a:t>）</a:t>
            </a:r>
          </a:p>
          <a:p>
            <a:pPr eaLnBrk="1" hangingPunct="1">
              <a:lnSpc>
                <a:spcPct val="150000"/>
              </a:lnSpc>
              <a:defRPr/>
            </a:pPr>
            <a:r>
              <a:rPr lang="zh-CN" altLang="en-US">
                <a:solidFill>
                  <a:schemeClr val="tx1">
                    <a:lumMod val="50000"/>
                    <a:lumOff val="50000"/>
                  </a:schemeClr>
                </a:solidFill>
              </a:rPr>
              <a:t>一致性（</a:t>
            </a:r>
            <a:r>
              <a:rPr lang="en-US" altLang="zh-CN">
                <a:solidFill>
                  <a:schemeClr val="tx1">
                    <a:lumMod val="50000"/>
                    <a:lumOff val="50000"/>
                  </a:schemeClr>
                </a:solidFill>
              </a:rPr>
              <a:t>Consistency</a:t>
            </a:r>
            <a:r>
              <a:rPr lang="zh-CN" altLang="en-US">
                <a:solidFill>
                  <a:schemeClr val="tx1">
                    <a:lumMod val="50000"/>
                    <a:lumOff val="50000"/>
                  </a:schemeClr>
                </a:solidFill>
              </a:rPr>
              <a:t>）</a:t>
            </a:r>
          </a:p>
          <a:p>
            <a:pPr eaLnBrk="1" hangingPunct="1">
              <a:lnSpc>
                <a:spcPct val="150000"/>
              </a:lnSpc>
              <a:defRPr/>
            </a:pPr>
            <a:r>
              <a:rPr lang="zh-CN" altLang="en-US">
                <a:solidFill>
                  <a:schemeClr val="tx1">
                    <a:lumMod val="50000"/>
                    <a:lumOff val="50000"/>
                  </a:schemeClr>
                </a:solidFill>
              </a:rPr>
              <a:t>隔离性（</a:t>
            </a:r>
            <a:r>
              <a:rPr lang="en-US" altLang="zh-CN">
                <a:solidFill>
                  <a:schemeClr val="tx1">
                    <a:lumMod val="50000"/>
                    <a:lumOff val="50000"/>
                  </a:schemeClr>
                </a:solidFill>
              </a:rPr>
              <a:t>Isolation</a:t>
            </a:r>
            <a:r>
              <a:rPr lang="zh-CN" altLang="en-US">
                <a:solidFill>
                  <a:schemeClr val="tx1">
                    <a:lumMod val="50000"/>
                    <a:lumOff val="50000"/>
                  </a:schemeClr>
                </a:solidFill>
              </a:rPr>
              <a:t>）</a:t>
            </a:r>
          </a:p>
          <a:p>
            <a:pPr eaLnBrk="1" hangingPunct="1">
              <a:lnSpc>
                <a:spcPct val="150000"/>
              </a:lnSpc>
              <a:defRPr/>
            </a:pPr>
            <a:r>
              <a:rPr lang="zh-CN" altLang="en-US">
                <a:solidFill>
                  <a:schemeClr val="tx1">
                    <a:lumMod val="50000"/>
                    <a:lumOff val="50000"/>
                  </a:schemeClr>
                </a:solidFill>
              </a:rPr>
              <a:t>持续性（</a:t>
            </a:r>
            <a:r>
              <a:rPr lang="en-US" altLang="zh-CN">
                <a:solidFill>
                  <a:schemeClr val="tx1">
                    <a:lumMod val="50000"/>
                    <a:lumOff val="50000"/>
                  </a:schemeClr>
                </a:solidFill>
              </a:rPr>
              <a:t>Durability </a:t>
            </a:r>
            <a:r>
              <a:rPr lang="zh-CN" altLang="en-US">
                <a:solidFill>
                  <a:schemeClr val="tx1">
                    <a:lumMod val="50000"/>
                    <a:lumOff val="50000"/>
                  </a:schemeClr>
                </a:solidFill>
              </a:rPr>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小结</a:t>
            </a:r>
          </a:p>
        </p:txBody>
      </p:sp>
      <p:sp>
        <p:nvSpPr>
          <p:cNvPr id="93187" name="Rectangle 3"/>
          <p:cNvSpPr>
            <a:spLocks noGrp="1" noChangeArrowheads="1"/>
          </p:cNvSpPr>
          <p:nvPr>
            <p:ph sz="quarter" idx="10"/>
          </p:nvPr>
        </p:nvSpPr>
        <p:spPr>
          <a:xfrm>
            <a:off x="684213" y="892175"/>
            <a:ext cx="8135937" cy="2114550"/>
          </a:xfrm>
          <a:ln>
            <a:prstDash val="dash"/>
            <a:miter lim="800000"/>
            <a:headEnd/>
            <a:tailEnd/>
          </a:ln>
        </p:spPr>
        <p:txBody>
          <a:bodyPr lIns="71305" tIns="35652" rIns="71305" bIns="35652">
            <a:spAutoFit/>
          </a:bodyPr>
          <a:lstStyle/>
          <a:p>
            <a:pPr marL="285750" indent="-285750" defTabSz="713049" eaLnBrk="1" hangingPunct="1">
              <a:lnSpc>
                <a:spcPct val="150000"/>
              </a:lnSpc>
              <a:spcAft>
                <a:spcPts val="468"/>
              </a:spcAft>
              <a:defRPr/>
            </a:pPr>
            <a:r>
              <a:rPr lang="en-US" altLang="zh-CN">
                <a:solidFill>
                  <a:schemeClr val="tx1">
                    <a:lumMod val="50000"/>
                    <a:lumOff val="50000"/>
                  </a:schemeClr>
                </a:solidFill>
              </a:rPr>
              <a:t>DBMS</a:t>
            </a:r>
            <a:r>
              <a:rPr lang="zh-CN" altLang="en-US">
                <a:solidFill>
                  <a:schemeClr val="tx1">
                    <a:lumMod val="50000"/>
                    <a:lumOff val="50000"/>
                  </a:schemeClr>
                </a:solidFill>
              </a:rPr>
              <a:t>必须对事务故障、系统故障和介质故障进行恢复</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恢复</a:t>
            </a:r>
            <a:r>
              <a:rPr lang="zh-CN" altLang="en-US">
                <a:solidFill>
                  <a:schemeClr val="tx1">
                    <a:lumMod val="50000"/>
                    <a:lumOff val="50000"/>
                  </a:schemeClr>
                </a:solidFill>
              </a:rPr>
              <a:t>中最经常使用的技术：</a:t>
            </a:r>
            <a:r>
              <a:rPr lang="zh-CN" altLang="en-US" smtClean="0">
                <a:solidFill>
                  <a:schemeClr val="tx1">
                    <a:lumMod val="50000"/>
                    <a:lumOff val="50000"/>
                  </a:schemeClr>
                </a:solidFill>
              </a:rPr>
              <a:t>数据库备份和</a:t>
            </a:r>
            <a:r>
              <a:rPr lang="zh-CN" altLang="en-US">
                <a:solidFill>
                  <a:schemeClr val="tx1">
                    <a:lumMod val="50000"/>
                    <a:lumOff val="50000"/>
                  </a:schemeClr>
                </a:solidFill>
              </a:rPr>
              <a:t>登记日志文件</a:t>
            </a:r>
          </a:p>
          <a:p>
            <a:pPr marL="285750" indent="-285750" defTabSz="713049" eaLnBrk="1" hangingPunct="1">
              <a:lnSpc>
                <a:spcPct val="150000"/>
              </a:lnSpc>
              <a:spcAft>
                <a:spcPts val="468"/>
              </a:spcAft>
              <a:defRPr/>
            </a:pPr>
            <a:r>
              <a:rPr lang="zh-CN" altLang="en-US" smtClean="0">
                <a:solidFill>
                  <a:schemeClr val="tx1">
                    <a:lumMod val="50000"/>
                    <a:lumOff val="50000"/>
                  </a:schemeClr>
                </a:solidFill>
              </a:rPr>
              <a:t>恢复</a:t>
            </a:r>
            <a:r>
              <a:rPr lang="zh-CN" altLang="en-US">
                <a:solidFill>
                  <a:schemeClr val="tx1">
                    <a:lumMod val="50000"/>
                    <a:lumOff val="50000"/>
                  </a:schemeClr>
                </a:solidFill>
              </a:rPr>
              <a:t>的基本原理：利用存储在后备副本、日志文件和数据库镜像中的冗余数据来重建数据库</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小结</a:t>
            </a:r>
          </a:p>
        </p:txBody>
      </p:sp>
      <p:sp>
        <p:nvSpPr>
          <p:cNvPr id="94211"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常用恢复技术</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事务故障的恢复</a:t>
            </a:r>
          </a:p>
          <a:p>
            <a:pPr lvl="2">
              <a:buFont typeface="Arial" charset="0"/>
              <a:buChar char="•"/>
              <a:defRPr/>
            </a:pPr>
            <a:r>
              <a:rPr lang="en-US" altLang="zh-CN"/>
              <a:t>UNDO</a:t>
            </a:r>
          </a:p>
          <a:p>
            <a:pPr lvl="1" eaLnBrk="1" hangingPunct="1">
              <a:lnSpc>
                <a:spcPts val="2500"/>
              </a:lnSpc>
              <a:defRPr/>
            </a:pPr>
            <a:r>
              <a:rPr lang="zh-CN" altLang="en-US">
                <a:latin typeface="华文楷体" panose="02010600040101010101" pitchFamily="2" charset="-122"/>
                <a:ea typeface="华文楷体" panose="02010600040101010101" pitchFamily="2" charset="-122"/>
              </a:rPr>
              <a:t>系统故障的恢复</a:t>
            </a:r>
          </a:p>
          <a:p>
            <a:pPr lvl="2">
              <a:buFont typeface="Arial" charset="0"/>
              <a:buChar char="•"/>
              <a:defRPr/>
            </a:pPr>
            <a:r>
              <a:rPr lang="en-US" altLang="zh-CN"/>
              <a:t>UNDO + REDO</a:t>
            </a:r>
          </a:p>
          <a:p>
            <a:pPr lvl="1" eaLnBrk="1" hangingPunct="1">
              <a:lnSpc>
                <a:spcPts val="2500"/>
              </a:lnSpc>
              <a:defRPr/>
            </a:pPr>
            <a:r>
              <a:rPr lang="zh-CN" altLang="en-US">
                <a:latin typeface="华文楷体" panose="02010600040101010101" pitchFamily="2" charset="-122"/>
                <a:ea typeface="华文楷体" panose="02010600040101010101" pitchFamily="2" charset="-122"/>
              </a:rPr>
              <a:t>介质故障的恢复</a:t>
            </a:r>
          </a:p>
          <a:p>
            <a:pPr lvl="2">
              <a:buFont typeface="Arial" charset="0"/>
              <a:buChar char="•"/>
              <a:defRPr/>
            </a:pPr>
            <a:r>
              <a:rPr lang="zh-CN" altLang="en-US"/>
              <a:t>重装备份并恢复到一致性状态 </a:t>
            </a:r>
            <a:r>
              <a:rPr lang="en-US" altLang="zh-CN"/>
              <a:t>+ REDO</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小结</a:t>
            </a:r>
          </a:p>
        </p:txBody>
      </p:sp>
      <p:sp>
        <p:nvSpPr>
          <p:cNvPr id="95235" name="Rectangle 3"/>
          <p:cNvSpPr>
            <a:spLocks noGrp="1" noChangeArrowheads="1"/>
          </p:cNvSpPr>
          <p:nvPr>
            <p:ph sz="quarter" idx="10"/>
          </p:nvPr>
        </p:nvSpPr>
        <p:spPr>
          <a:xfrm>
            <a:off x="684213" y="769938"/>
            <a:ext cx="8135937" cy="4319587"/>
          </a:xfrm>
          <a:ln>
            <a:prstDash val="dash"/>
            <a:miter lim="800000"/>
            <a:headEnd/>
            <a:tailEnd/>
          </a:ln>
        </p:spPr>
        <p:txBody>
          <a:bodyPr lIns="71305" tIns="35652" rIns="71305" bIns="35652">
            <a:spAutoFit/>
          </a:bodyPr>
          <a:lstStyle/>
          <a:p>
            <a:pPr marL="285750" indent="-285750" defTabSz="713049" eaLnBrk="1" hangingPunct="1">
              <a:lnSpc>
                <a:spcPts val="2500"/>
              </a:lnSpc>
              <a:spcAft>
                <a:spcPts val="468"/>
              </a:spcAft>
              <a:defRPr/>
            </a:pPr>
            <a:r>
              <a:rPr lang="zh-CN" altLang="en-US">
                <a:solidFill>
                  <a:schemeClr val="tx1">
                    <a:lumMod val="50000"/>
                    <a:lumOff val="50000"/>
                  </a:schemeClr>
                </a:solidFill>
              </a:rPr>
              <a:t>提高恢复效率的技术</a:t>
            </a:r>
          </a:p>
          <a:p>
            <a:pPr lvl="1" eaLnBrk="1" hangingPunct="1">
              <a:lnSpc>
                <a:spcPts val="2500"/>
              </a:lnSpc>
              <a:defRPr/>
            </a:pPr>
            <a:r>
              <a:rPr lang="zh-CN" altLang="en-US" sz="2000">
                <a:latin typeface="华文楷体" panose="02010600040101010101" pitchFamily="2" charset="-122"/>
                <a:ea typeface="华文楷体" panose="02010600040101010101" pitchFamily="2" charset="-122"/>
              </a:rPr>
              <a:t>检查点技术</a:t>
            </a:r>
          </a:p>
          <a:p>
            <a:pPr lvl="2">
              <a:buFont typeface="Arial" charset="0"/>
              <a:buChar char="•"/>
              <a:defRPr/>
            </a:pPr>
            <a:r>
              <a:rPr lang="zh-CN" altLang="en-US">
                <a:solidFill>
                  <a:schemeClr val="bg1">
                    <a:lumMod val="50000"/>
                  </a:schemeClr>
                </a:solidFill>
                <a:latin typeface="微软雅黑" panose="020B0503020204020204" pitchFamily="34" charset="-122"/>
                <a:ea typeface="微软雅黑" panose="020B0503020204020204" pitchFamily="34" charset="-122"/>
              </a:rPr>
              <a:t>可以提高系统故障的恢复效率</a:t>
            </a:r>
          </a:p>
          <a:p>
            <a:pPr lvl="2">
              <a:buFont typeface="Arial" charset="0"/>
              <a:buChar char="•"/>
              <a:defRPr/>
            </a:pPr>
            <a:r>
              <a:rPr lang="zh-CN" altLang="en-US">
                <a:solidFill>
                  <a:schemeClr val="bg1">
                    <a:lumMod val="50000"/>
                  </a:schemeClr>
                </a:solidFill>
                <a:latin typeface="微软雅黑" panose="020B0503020204020204" pitchFamily="34" charset="-122"/>
                <a:ea typeface="微软雅黑" panose="020B0503020204020204" pitchFamily="34" charset="-122"/>
              </a:rPr>
              <a:t>可以在一定程度上提高利用</a:t>
            </a:r>
            <a:r>
              <a:rPr lang="zh-CN" altLang="en-US" smtClean="0">
                <a:solidFill>
                  <a:schemeClr val="bg1">
                    <a:lumMod val="50000"/>
                  </a:schemeClr>
                </a:solidFill>
                <a:latin typeface="微软雅黑" panose="020B0503020204020204" pitchFamily="34" charset="-122"/>
                <a:ea typeface="微软雅黑" panose="020B0503020204020204" pitchFamily="34" charset="-122"/>
              </a:rPr>
              <a:t>动态备份备份</a:t>
            </a:r>
            <a:r>
              <a:rPr lang="zh-CN" altLang="en-US">
                <a:solidFill>
                  <a:schemeClr val="bg1">
                    <a:lumMod val="50000"/>
                  </a:schemeClr>
                </a:solidFill>
                <a:latin typeface="微软雅黑" panose="020B0503020204020204" pitchFamily="34" charset="-122"/>
                <a:ea typeface="微软雅黑" panose="020B0503020204020204" pitchFamily="34" charset="-122"/>
              </a:rPr>
              <a:t>进行介质故障恢复的效率</a:t>
            </a:r>
          </a:p>
          <a:p>
            <a:pPr lvl="1" eaLnBrk="1" hangingPunct="1">
              <a:lnSpc>
                <a:spcPts val="2500"/>
              </a:lnSpc>
              <a:defRPr/>
            </a:pPr>
            <a:r>
              <a:rPr lang="zh-CN" altLang="en-US" sz="2000">
                <a:latin typeface="华文楷体" panose="02010600040101010101" pitchFamily="2" charset="-122"/>
                <a:ea typeface="华文楷体" panose="02010600040101010101" pitchFamily="2" charset="-122"/>
              </a:rPr>
              <a:t>镜像技术</a:t>
            </a:r>
          </a:p>
          <a:p>
            <a:pPr lvl="2">
              <a:buFont typeface="Arial" charset="0"/>
              <a:buChar char="•"/>
              <a:defRPr/>
            </a:pPr>
            <a:r>
              <a:rPr lang="zh-CN" altLang="en-US">
                <a:solidFill>
                  <a:schemeClr val="bg1">
                    <a:lumMod val="50000"/>
                  </a:schemeClr>
                </a:solidFill>
                <a:latin typeface="微软雅黑" panose="020B0503020204020204" pitchFamily="34" charset="-122"/>
                <a:ea typeface="微软雅黑" panose="020B0503020204020204" pitchFamily="34" charset="-122"/>
              </a:rPr>
              <a:t>镜像技术可以改善介质故障的恢复效率</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项目管理模板</Template>
  <TotalTime>8418</TotalTime>
  <Words>4546</Words>
  <Application>Microsoft Office PowerPoint</Application>
  <PresentationFormat>全屏显示(16:10)</PresentationFormat>
  <Paragraphs>621</Paragraphs>
  <Slides>92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92</vt:i4>
      </vt:variant>
    </vt:vector>
  </HeadingPairs>
  <TitlesOfParts>
    <vt:vector size="105" baseType="lpstr">
      <vt:lpstr>Arial</vt:lpstr>
      <vt:lpstr>宋体</vt:lpstr>
      <vt:lpstr>微软雅黑</vt:lpstr>
      <vt:lpstr>Calibri</vt:lpstr>
      <vt:lpstr>Times New Roman</vt:lpstr>
      <vt:lpstr>+mn-lt</vt:lpstr>
      <vt:lpstr>Cooper Black</vt:lpstr>
      <vt:lpstr>Wingdings</vt:lpstr>
      <vt:lpstr>Impact</vt:lpstr>
      <vt:lpstr>Rockwell Extra Bold</vt:lpstr>
      <vt:lpstr>Courier New</vt:lpstr>
      <vt:lpstr>华文楷体</vt:lpstr>
      <vt:lpstr>Office 主题</vt:lpstr>
      <vt:lpstr>PowerPoint 演示文稿</vt:lpstr>
      <vt:lpstr>PowerPoint 演示文稿</vt:lpstr>
      <vt:lpstr>数据库恢复技术</vt:lpstr>
      <vt:lpstr>PowerPoint 演示文稿</vt:lpstr>
      <vt:lpstr>事务的基本概念</vt:lpstr>
      <vt:lpstr>如何定义事务</vt:lpstr>
      <vt:lpstr>事务结束</vt:lpstr>
      <vt:lpstr>银行转账事务示例</vt:lpstr>
      <vt:lpstr>事务的特性(ACID特性)</vt:lpstr>
      <vt:lpstr>事务的ACID特性</vt:lpstr>
      <vt:lpstr>一致性与原子性</vt:lpstr>
      <vt:lpstr>一致性与原子性不遵循的后果</vt:lpstr>
      <vt:lpstr>事务的隔离性</vt:lpstr>
      <vt:lpstr>事务的持续性</vt:lpstr>
      <vt:lpstr>事务的特性 </vt:lpstr>
      <vt:lpstr>数据库故障</vt:lpstr>
      <vt:lpstr>数据库恢复概述</vt:lpstr>
      <vt:lpstr>故障的种类</vt:lpstr>
      <vt:lpstr>1）事务故障</vt:lpstr>
      <vt:lpstr>事务故障的恢复</vt:lpstr>
      <vt:lpstr>2）系统故障</vt:lpstr>
      <vt:lpstr>系统故障的恢复</vt:lpstr>
      <vt:lpstr>3）介质故障</vt:lpstr>
      <vt:lpstr>介质故障的恢复</vt:lpstr>
      <vt:lpstr>4）计算机病毒</vt:lpstr>
      <vt:lpstr>PowerPoint 演示文稿</vt:lpstr>
      <vt:lpstr>PowerPoint 演示文稿</vt:lpstr>
      <vt:lpstr>恢复操作的基本原理</vt:lpstr>
      <vt:lpstr>恢复的实现技术</vt:lpstr>
      <vt:lpstr>什么是备份</vt:lpstr>
      <vt:lpstr>备份方法</vt:lpstr>
      <vt:lpstr>静态备份</vt:lpstr>
      <vt:lpstr>利用静态备份进行恢复</vt:lpstr>
      <vt:lpstr>动态备份</vt:lpstr>
      <vt:lpstr>利用动态备份进行恢复</vt:lpstr>
      <vt:lpstr>海量备份与增量备份</vt:lpstr>
      <vt:lpstr>完全备份与差异化备份</vt:lpstr>
      <vt:lpstr>海量备份与增量备份比较</vt:lpstr>
      <vt:lpstr>组合形成不同的备份策略</vt:lpstr>
      <vt:lpstr>备份策略</vt:lpstr>
      <vt:lpstr>登记日志文件</vt:lpstr>
      <vt:lpstr>日志文件的内容</vt:lpstr>
      <vt:lpstr>基于记录的日志文件</vt:lpstr>
      <vt:lpstr>基于数据块的日志文件</vt:lpstr>
      <vt:lpstr>日志文件的用途</vt:lpstr>
      <vt:lpstr>日志文件的用途</vt:lpstr>
      <vt:lpstr>日志文件的用途</vt:lpstr>
      <vt:lpstr>日志文件的用途</vt:lpstr>
      <vt:lpstr>登记日志文件的原则</vt:lpstr>
      <vt:lpstr>为什么要先写日志文件</vt:lpstr>
      <vt:lpstr>恢复策略</vt:lpstr>
      <vt:lpstr>事务故障的恢复</vt:lpstr>
      <vt:lpstr>事务故障的恢复步骤</vt:lpstr>
      <vt:lpstr>系统故障的恢复</vt:lpstr>
      <vt:lpstr>系统故障的恢复步骤</vt:lpstr>
      <vt:lpstr>介质故障的恢复</vt:lpstr>
      <vt:lpstr>介质故障的恢复步骤</vt:lpstr>
      <vt:lpstr>介质故障的恢复步骤</vt:lpstr>
      <vt:lpstr>介质故障恢复</vt:lpstr>
      <vt:lpstr>介质故障的恢复</vt:lpstr>
      <vt:lpstr>介质故障的恢复</vt:lpstr>
      <vt:lpstr>PowerPoint 演示文稿</vt:lpstr>
      <vt:lpstr>PowerPoint 演示文稿</vt:lpstr>
      <vt:lpstr>具有检查点的恢复技术</vt:lpstr>
      <vt:lpstr>问题的提出</vt:lpstr>
      <vt:lpstr>检查点技术</vt:lpstr>
      <vt:lpstr>检查点技术</vt:lpstr>
      <vt:lpstr>在检查点维护日志文件</vt:lpstr>
      <vt:lpstr>建立检查点</vt:lpstr>
      <vt:lpstr>利用检查点的恢复策略</vt:lpstr>
      <vt:lpstr>利用检查点的恢复策略</vt:lpstr>
      <vt:lpstr>利用检查点的恢复步骤</vt:lpstr>
      <vt:lpstr>数据库镜像</vt:lpstr>
      <vt:lpstr>数据库镜像的用途</vt:lpstr>
      <vt:lpstr>PowerPoint 演示文稿</vt:lpstr>
      <vt:lpstr>PowerPoint 演示文稿</vt:lpstr>
      <vt:lpstr>ORACLE备份方式</vt:lpstr>
      <vt:lpstr>脱机物理备份</vt:lpstr>
      <vt:lpstr>脱机备份步骤</vt:lpstr>
      <vt:lpstr>脱机物理备份恢复</vt:lpstr>
      <vt:lpstr>联机备份（热备份）</vt:lpstr>
      <vt:lpstr>在线备份</vt:lpstr>
      <vt:lpstr>逻辑备份</vt:lpstr>
      <vt:lpstr>导出备份</vt:lpstr>
      <vt:lpstr>导出备份示例</vt:lpstr>
      <vt:lpstr>IMPORT导入</vt:lpstr>
      <vt:lpstr>逻辑恢复示例</vt:lpstr>
      <vt:lpstr>PowerPoint 演示文稿</vt:lpstr>
      <vt:lpstr>小结</vt:lpstr>
      <vt:lpstr>小结</vt:lpstr>
      <vt:lpstr>小结</vt:lpstr>
      <vt:lpstr>小结</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数据库恢复技术.ppt</dc:title>
  <dc:creator>隆承志</dc:creator>
  <cp:lastModifiedBy>long cheng zhi</cp:lastModifiedBy>
  <cp:revision>305</cp:revision>
  <dcterms:created xsi:type="dcterms:W3CDTF">2000-08-09T08:19:19Z</dcterms:created>
  <dcterms:modified xsi:type="dcterms:W3CDTF">2020-03-09T08:41:25Z</dcterms:modified>
</cp:coreProperties>
</file>